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25"/>
  </p:handoutMasterIdLst>
  <p:sldIdLst>
    <p:sldId id="279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omica" panose="020B0604020202020204" charset="-52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78" y="115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4F40F80B-4CBC-45AA-9343-C88C082022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196CEBB-7CBA-4A9D-AC27-10EF46C83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1F5FD-3A90-4E9F-A655-FD20CB1A497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9F7D535-458B-43FF-A13F-73CEB93675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0BDE1-6C74-40E3-82DF-27E9BA054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702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svg"/><Relationship Id="rId18" Type="http://schemas.openxmlformats.org/officeDocument/2006/relationships/image" Target="../media/image12.png"/><Relationship Id="rId3" Type="http://schemas.openxmlformats.org/officeDocument/2006/relationships/image" Target="../media/image6.sv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9.png"/><Relationship Id="rId17" Type="http://schemas.openxmlformats.org/officeDocument/2006/relationships/image" Target="../media/image20.svg"/><Relationship Id="rId2" Type="http://schemas.openxmlformats.org/officeDocument/2006/relationships/image" Target="../media/image4.pn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8.png"/><Relationship Id="rId19" Type="http://schemas.openxmlformats.org/officeDocument/2006/relationships/image" Target="../media/image22.svg"/><Relationship Id="rId4" Type="http://schemas.openxmlformats.org/officeDocument/2006/relationships/image" Target="../media/image5.png"/><Relationship Id="rId9" Type="http://schemas.openxmlformats.org/officeDocument/2006/relationships/image" Target="../media/image12.svg"/><Relationship Id="rId1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2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xmlns="" id="{74B10B8A-4988-42DA-9E52-B789880C5043}"/>
              </a:ext>
            </a:extLst>
          </p:cNvPr>
          <p:cNvSpPr/>
          <p:nvPr userDrawn="1"/>
        </p:nvSpPr>
        <p:spPr>
          <a:xfrm>
            <a:off x="0" y="0"/>
            <a:ext cx="18288000" cy="6809812"/>
          </a:xfrm>
          <a:custGeom>
            <a:avLst/>
            <a:gdLst/>
            <a:ahLst/>
            <a:cxnLst/>
            <a:rect l="l" t="t" r="r" b="b"/>
            <a:pathLst>
              <a:path w="18547380" h="10581712">
                <a:moveTo>
                  <a:pt x="0" y="0"/>
                </a:moveTo>
                <a:lnTo>
                  <a:pt x="18547380" y="0"/>
                </a:lnTo>
                <a:lnTo>
                  <a:pt x="18547380" y="10581712"/>
                </a:lnTo>
                <a:lnTo>
                  <a:pt x="0" y="10581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 l="-410" t="-50913" r="-410" b="-1601"/>
            </a:stretch>
          </a:blipFill>
        </p:spPr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xmlns="" id="{5B9BB9EB-E48C-43F5-B6CF-80787EB0EA0D}"/>
              </a:ext>
            </a:extLst>
          </p:cNvPr>
          <p:cNvSpPr/>
          <p:nvPr userDrawn="1"/>
        </p:nvSpPr>
        <p:spPr>
          <a:xfrm>
            <a:off x="16440169" y="219445"/>
            <a:ext cx="1638262" cy="740631"/>
          </a:xfrm>
          <a:custGeom>
            <a:avLst/>
            <a:gdLst/>
            <a:ahLst/>
            <a:cxnLst/>
            <a:rect l="l" t="t" r="r" b="b"/>
            <a:pathLst>
              <a:path w="1638262" h="740631">
                <a:moveTo>
                  <a:pt x="0" y="0"/>
                </a:moveTo>
                <a:lnTo>
                  <a:pt x="1638262" y="0"/>
                </a:lnTo>
                <a:lnTo>
                  <a:pt x="1638262" y="740631"/>
                </a:lnTo>
                <a:lnTo>
                  <a:pt x="0" y="740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xmlns="" id="{D4B6E768-8D43-43F0-AC74-F2278CCC8A7D}"/>
              </a:ext>
            </a:extLst>
          </p:cNvPr>
          <p:cNvSpPr txBox="1"/>
          <p:nvPr userDrawn="1"/>
        </p:nvSpPr>
        <p:spPr>
          <a:xfrm>
            <a:off x="7791244" y="6809812"/>
            <a:ext cx="2705512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0"/>
              </a:lnSpc>
            </a:pPr>
            <a:r>
              <a:rPr lang="en-US" sz="5903" dirty="0" err="1">
                <a:solidFill>
                  <a:srgbClr val="000000"/>
                </a:solidFill>
                <a:latin typeface="Comica" panose="020B0604020202020204" charset="-52"/>
              </a:rPr>
              <a:t>ответ</a:t>
            </a:r>
            <a:endParaRPr lang="en-US" sz="590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7B36D212-4751-4FF6-8686-4230AF708AC2}"/>
              </a:ext>
            </a:extLst>
          </p:cNvPr>
          <p:cNvSpPr/>
          <p:nvPr userDrawn="1"/>
        </p:nvSpPr>
        <p:spPr>
          <a:xfrm>
            <a:off x="3581400" y="7617477"/>
            <a:ext cx="11636071" cy="2410509"/>
          </a:xfrm>
          <a:custGeom>
            <a:avLst/>
            <a:gdLst/>
            <a:ahLst/>
            <a:cxnLst/>
            <a:rect l="l" t="t" r="r" b="b"/>
            <a:pathLst>
              <a:path w="11636071" h="2410509">
                <a:moveTo>
                  <a:pt x="0" y="0"/>
                </a:moveTo>
                <a:lnTo>
                  <a:pt x="11636071" y="0"/>
                </a:lnTo>
                <a:lnTo>
                  <a:pt x="11636071" y="2410509"/>
                </a:lnTo>
                <a:lnTo>
                  <a:pt x="0" y="2410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">
            <a:extLst>
              <a:ext uri="{FF2B5EF4-FFF2-40B4-BE49-F238E27FC236}">
                <a16:creationId xmlns:a16="http://schemas.microsoft.com/office/drawing/2014/main" xmlns="" id="{3E5B7B34-8240-4E96-A8D4-AB2F02C00457}"/>
              </a:ext>
            </a:extLst>
          </p:cNvPr>
          <p:cNvSpPr/>
          <p:nvPr userDrawn="1"/>
        </p:nvSpPr>
        <p:spPr>
          <a:xfrm rot="3583996">
            <a:off x="-490686" y="3936183"/>
            <a:ext cx="3038834" cy="3089388"/>
          </a:xfrm>
          <a:custGeom>
            <a:avLst/>
            <a:gdLst/>
            <a:ahLst/>
            <a:cxnLst/>
            <a:rect l="l" t="t" r="r" b="b"/>
            <a:pathLst>
              <a:path w="3038834" h="3089388">
                <a:moveTo>
                  <a:pt x="0" y="0"/>
                </a:moveTo>
                <a:lnTo>
                  <a:pt x="3038834" y="0"/>
                </a:lnTo>
                <a:lnTo>
                  <a:pt x="3038834" y="3089388"/>
                </a:lnTo>
                <a:lnTo>
                  <a:pt x="0" y="30893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xmlns="" id="{BEAD843E-634A-4008-8E14-8DC99A7687BD}"/>
              </a:ext>
            </a:extLst>
          </p:cNvPr>
          <p:cNvSpPr/>
          <p:nvPr userDrawn="1"/>
        </p:nvSpPr>
        <p:spPr>
          <a:xfrm>
            <a:off x="7118763" y="6997793"/>
            <a:ext cx="2571820" cy="3320425"/>
          </a:xfrm>
          <a:custGeom>
            <a:avLst/>
            <a:gdLst/>
            <a:ahLst/>
            <a:cxnLst/>
            <a:rect l="l" t="t" r="r" b="b"/>
            <a:pathLst>
              <a:path w="2571820" h="3320425">
                <a:moveTo>
                  <a:pt x="0" y="0"/>
                </a:moveTo>
                <a:lnTo>
                  <a:pt x="2571820" y="0"/>
                </a:lnTo>
                <a:lnTo>
                  <a:pt x="2571820" y="3320425"/>
                </a:lnTo>
                <a:lnTo>
                  <a:pt x="0" y="3320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xmlns="" id="{29B9991D-3CF4-4FB4-9C15-621A93A2478D}"/>
              </a:ext>
            </a:extLst>
          </p:cNvPr>
          <p:cNvSpPr/>
          <p:nvPr userDrawn="1"/>
        </p:nvSpPr>
        <p:spPr>
          <a:xfrm>
            <a:off x="3071140" y="6763249"/>
            <a:ext cx="3844503" cy="3488013"/>
          </a:xfrm>
          <a:custGeom>
            <a:avLst/>
            <a:gdLst/>
            <a:ahLst/>
            <a:cxnLst/>
            <a:rect l="l" t="t" r="r" b="b"/>
            <a:pathLst>
              <a:path w="3844503" h="3488013">
                <a:moveTo>
                  <a:pt x="0" y="0"/>
                </a:moveTo>
                <a:lnTo>
                  <a:pt x="3844503" y="0"/>
                </a:lnTo>
                <a:lnTo>
                  <a:pt x="3844503" y="3488013"/>
                </a:lnTo>
                <a:lnTo>
                  <a:pt x="0" y="34880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xmlns="" id="{98DB01FD-E3C7-41E6-863F-565E90AC939C}"/>
              </a:ext>
            </a:extLst>
          </p:cNvPr>
          <p:cNvSpPr/>
          <p:nvPr userDrawn="1"/>
        </p:nvSpPr>
        <p:spPr>
          <a:xfrm rot="2593552">
            <a:off x="-441660" y="518966"/>
            <a:ext cx="2388646" cy="3383618"/>
          </a:xfrm>
          <a:custGeom>
            <a:avLst/>
            <a:gdLst/>
            <a:ahLst/>
            <a:cxnLst/>
            <a:rect l="l" t="t" r="r" b="b"/>
            <a:pathLst>
              <a:path w="2373183" h="3312819">
                <a:moveTo>
                  <a:pt x="0" y="0"/>
                </a:moveTo>
                <a:lnTo>
                  <a:pt x="2373183" y="0"/>
                </a:lnTo>
                <a:lnTo>
                  <a:pt x="2373183" y="3312818"/>
                </a:lnTo>
                <a:lnTo>
                  <a:pt x="0" y="3312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xmlns="" id="{7C79DD2E-A4E2-4B78-8558-4C06D5212E6B}"/>
              </a:ext>
            </a:extLst>
          </p:cNvPr>
          <p:cNvSpPr/>
          <p:nvPr userDrawn="1"/>
        </p:nvSpPr>
        <p:spPr>
          <a:xfrm rot="1118050">
            <a:off x="-398399" y="6868518"/>
            <a:ext cx="3480587" cy="3930847"/>
          </a:xfrm>
          <a:custGeom>
            <a:avLst/>
            <a:gdLst/>
            <a:ahLst/>
            <a:cxnLst/>
            <a:rect l="l" t="t" r="r" b="b"/>
            <a:pathLst>
              <a:path w="3480587" h="3930847">
                <a:moveTo>
                  <a:pt x="0" y="0"/>
                </a:moveTo>
                <a:lnTo>
                  <a:pt x="3480587" y="0"/>
                </a:lnTo>
                <a:lnTo>
                  <a:pt x="3480587" y="3930847"/>
                </a:lnTo>
                <a:lnTo>
                  <a:pt x="0" y="39308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C6FC01C7-A73F-4D34-A2CE-C1F68F0EB5E2}"/>
              </a:ext>
            </a:extLst>
          </p:cNvPr>
          <p:cNvSpPr/>
          <p:nvPr userDrawn="1"/>
        </p:nvSpPr>
        <p:spPr>
          <a:xfrm>
            <a:off x="10102097" y="7616952"/>
            <a:ext cx="2721056" cy="2701266"/>
          </a:xfrm>
          <a:custGeom>
            <a:avLst/>
            <a:gdLst/>
            <a:ahLst/>
            <a:cxnLst/>
            <a:rect l="l" t="t" r="r" b="b"/>
            <a:pathLst>
              <a:path w="2721056" h="2701266">
                <a:moveTo>
                  <a:pt x="0" y="0"/>
                </a:moveTo>
                <a:lnTo>
                  <a:pt x="2721056" y="0"/>
                </a:lnTo>
                <a:lnTo>
                  <a:pt x="2721056" y="2701266"/>
                </a:lnTo>
                <a:lnTo>
                  <a:pt x="0" y="27012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xmlns="" id="{22903133-2894-4587-9043-5962B27EDC7B}"/>
              </a:ext>
            </a:extLst>
          </p:cNvPr>
          <p:cNvSpPr/>
          <p:nvPr userDrawn="1"/>
        </p:nvSpPr>
        <p:spPr>
          <a:xfrm rot="21098999">
            <a:off x="15185241" y="7421803"/>
            <a:ext cx="3371580" cy="3236717"/>
          </a:xfrm>
          <a:custGeom>
            <a:avLst/>
            <a:gdLst/>
            <a:ahLst/>
            <a:cxnLst/>
            <a:rect l="l" t="t" r="r" b="b"/>
            <a:pathLst>
              <a:path w="3371580" h="3236717">
                <a:moveTo>
                  <a:pt x="0" y="0"/>
                </a:moveTo>
                <a:lnTo>
                  <a:pt x="3371580" y="0"/>
                </a:lnTo>
                <a:lnTo>
                  <a:pt x="3371580" y="3236717"/>
                </a:lnTo>
                <a:lnTo>
                  <a:pt x="0" y="32367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xmlns="" id="{15BD6C76-CAF4-4FA6-A497-2E542E0B650F}"/>
              </a:ext>
            </a:extLst>
          </p:cNvPr>
          <p:cNvSpPr/>
          <p:nvPr userDrawn="1"/>
        </p:nvSpPr>
        <p:spPr>
          <a:xfrm>
            <a:off x="12976163" y="7509719"/>
            <a:ext cx="2549939" cy="2915731"/>
          </a:xfrm>
          <a:custGeom>
            <a:avLst/>
            <a:gdLst/>
            <a:ahLst/>
            <a:cxnLst/>
            <a:rect l="l" t="t" r="r" b="b"/>
            <a:pathLst>
              <a:path w="2549939" h="2915731">
                <a:moveTo>
                  <a:pt x="0" y="0"/>
                </a:moveTo>
                <a:lnTo>
                  <a:pt x="2549939" y="0"/>
                </a:lnTo>
                <a:lnTo>
                  <a:pt x="2549939" y="2915731"/>
                </a:lnTo>
                <a:lnTo>
                  <a:pt x="0" y="291573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xmlns="" id="{89FC3129-F294-4391-AE08-EC8902379CFA}"/>
              </a:ext>
            </a:extLst>
          </p:cNvPr>
          <p:cNvSpPr/>
          <p:nvPr userDrawn="1"/>
        </p:nvSpPr>
        <p:spPr>
          <a:xfrm rot="-2932987">
            <a:off x="15969715" y="3883456"/>
            <a:ext cx="2972376" cy="3883151"/>
          </a:xfrm>
          <a:custGeom>
            <a:avLst/>
            <a:gdLst/>
            <a:ahLst/>
            <a:cxnLst/>
            <a:rect l="l" t="t" r="r" b="b"/>
            <a:pathLst>
              <a:path w="2972376" h="3883151">
                <a:moveTo>
                  <a:pt x="0" y="0"/>
                </a:moveTo>
                <a:lnTo>
                  <a:pt x="2972376" y="0"/>
                </a:lnTo>
                <a:lnTo>
                  <a:pt x="2972376" y="3883151"/>
                </a:lnTo>
                <a:lnTo>
                  <a:pt x="0" y="388315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xmlns="" id="{FBFFAA13-3272-471C-BA5B-D16A3181E154}"/>
              </a:ext>
            </a:extLst>
          </p:cNvPr>
          <p:cNvSpPr/>
          <p:nvPr userDrawn="1"/>
        </p:nvSpPr>
        <p:spPr>
          <a:xfrm rot="-2459595">
            <a:off x="16773262" y="1234027"/>
            <a:ext cx="1943164" cy="2904186"/>
          </a:xfrm>
          <a:custGeom>
            <a:avLst/>
            <a:gdLst/>
            <a:ahLst/>
            <a:cxnLst/>
            <a:rect l="l" t="t" r="r" b="b"/>
            <a:pathLst>
              <a:path w="1943164" h="2904186">
                <a:moveTo>
                  <a:pt x="0" y="0"/>
                </a:moveTo>
                <a:lnTo>
                  <a:pt x="1943164" y="0"/>
                </a:lnTo>
                <a:lnTo>
                  <a:pt x="1943164" y="2904185"/>
                </a:lnTo>
                <a:lnTo>
                  <a:pt x="0" y="29041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03890CC9-E747-4341-ABB7-4808C7A72D3D}"/>
              </a:ext>
            </a:extLst>
          </p:cNvPr>
          <p:cNvSpPr/>
          <p:nvPr userDrawn="1"/>
        </p:nvSpPr>
        <p:spPr>
          <a:xfrm>
            <a:off x="14598438" y="7313915"/>
            <a:ext cx="3560773" cy="2764454"/>
          </a:xfrm>
          <a:custGeom>
            <a:avLst/>
            <a:gdLst/>
            <a:ahLst/>
            <a:cxnLst/>
            <a:rect l="l" t="t" r="r" b="b"/>
            <a:pathLst>
              <a:path w="3560773" h="2764454">
                <a:moveTo>
                  <a:pt x="0" y="0"/>
                </a:moveTo>
                <a:lnTo>
                  <a:pt x="3560772" y="0"/>
                </a:lnTo>
                <a:lnTo>
                  <a:pt x="3560772" y="2764455"/>
                </a:lnTo>
                <a:lnTo>
                  <a:pt x="0" y="2764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xmlns="" id="{DA09BA91-DC94-49C6-B70F-87FD1413C16D}"/>
              </a:ext>
            </a:extLst>
          </p:cNvPr>
          <p:cNvSpPr/>
          <p:nvPr userDrawn="1"/>
        </p:nvSpPr>
        <p:spPr>
          <a:xfrm>
            <a:off x="16440169" y="219445"/>
            <a:ext cx="1638262" cy="740631"/>
          </a:xfrm>
          <a:custGeom>
            <a:avLst/>
            <a:gdLst/>
            <a:ahLst/>
            <a:cxnLst/>
            <a:rect l="l" t="t" r="r" b="b"/>
            <a:pathLst>
              <a:path w="1638262" h="740631">
                <a:moveTo>
                  <a:pt x="0" y="0"/>
                </a:moveTo>
                <a:lnTo>
                  <a:pt x="1638262" y="0"/>
                </a:lnTo>
                <a:lnTo>
                  <a:pt x="1638262" y="740631"/>
                </a:lnTo>
                <a:lnTo>
                  <a:pt x="0" y="7406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8263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xmlns="" id="{DA09BA91-DC94-49C6-B70F-87FD1413C16D}"/>
              </a:ext>
            </a:extLst>
          </p:cNvPr>
          <p:cNvSpPr/>
          <p:nvPr userDrawn="1"/>
        </p:nvSpPr>
        <p:spPr>
          <a:xfrm>
            <a:off x="16440169" y="219445"/>
            <a:ext cx="1638262" cy="740631"/>
          </a:xfrm>
          <a:custGeom>
            <a:avLst/>
            <a:gdLst/>
            <a:ahLst/>
            <a:cxnLst/>
            <a:rect l="l" t="t" r="r" b="b"/>
            <a:pathLst>
              <a:path w="1638262" h="740631">
                <a:moveTo>
                  <a:pt x="0" y="0"/>
                </a:moveTo>
                <a:lnTo>
                  <a:pt x="1638262" y="0"/>
                </a:lnTo>
                <a:lnTo>
                  <a:pt x="1638262" y="740631"/>
                </a:lnTo>
                <a:lnTo>
                  <a:pt x="0" y="740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44">
            <a:extLst>
              <a:ext uri="{FF2B5EF4-FFF2-40B4-BE49-F238E27FC236}">
                <a16:creationId xmlns:a16="http://schemas.microsoft.com/office/drawing/2014/main" xmlns="" id="{8EA06344-E46E-43C5-A528-7EC5F0AA7160}"/>
              </a:ext>
            </a:extLst>
          </p:cNvPr>
          <p:cNvSpPr/>
          <p:nvPr userDrawn="1"/>
        </p:nvSpPr>
        <p:spPr>
          <a:xfrm>
            <a:off x="-105465" y="7800435"/>
            <a:ext cx="2549939" cy="2915731"/>
          </a:xfrm>
          <a:custGeom>
            <a:avLst/>
            <a:gdLst/>
            <a:ahLst/>
            <a:cxnLst/>
            <a:rect l="l" t="t" r="r" b="b"/>
            <a:pathLst>
              <a:path w="2549939" h="2915731">
                <a:moveTo>
                  <a:pt x="0" y="0"/>
                </a:moveTo>
                <a:lnTo>
                  <a:pt x="2549939" y="0"/>
                </a:lnTo>
                <a:lnTo>
                  <a:pt x="2549939" y="2915730"/>
                </a:lnTo>
                <a:lnTo>
                  <a:pt x="0" y="2915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5">
            <a:extLst>
              <a:ext uri="{FF2B5EF4-FFF2-40B4-BE49-F238E27FC236}">
                <a16:creationId xmlns:a16="http://schemas.microsoft.com/office/drawing/2014/main" xmlns="" id="{8CBB7EFC-EFCE-49A2-8803-6368906020FF}"/>
              </a:ext>
            </a:extLst>
          </p:cNvPr>
          <p:cNvSpPr/>
          <p:nvPr userDrawn="1"/>
        </p:nvSpPr>
        <p:spPr>
          <a:xfrm>
            <a:off x="15841098" y="7395740"/>
            <a:ext cx="2571820" cy="3320425"/>
          </a:xfrm>
          <a:custGeom>
            <a:avLst/>
            <a:gdLst/>
            <a:ahLst/>
            <a:cxnLst/>
            <a:rect l="l" t="t" r="r" b="b"/>
            <a:pathLst>
              <a:path w="2571820" h="3320425">
                <a:moveTo>
                  <a:pt x="0" y="0"/>
                </a:moveTo>
                <a:lnTo>
                  <a:pt x="2571820" y="0"/>
                </a:lnTo>
                <a:lnTo>
                  <a:pt x="2571820" y="3320425"/>
                </a:lnTo>
                <a:lnTo>
                  <a:pt x="0" y="3320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3427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image" Target="../media/image5.png"/><Relationship Id="rId3" Type="http://schemas.openxmlformats.org/officeDocument/2006/relationships/slide" Target="slide4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image" Target="../media/image20.svg"/><Relationship Id="rId2" Type="http://schemas.openxmlformats.org/officeDocument/2006/relationships/image" Target="../media/image2.png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image" Target="../media/image11.png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image" Target="../media/image16.png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4.sv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21.png"/><Relationship Id="rId5" Type="http://schemas.openxmlformats.org/officeDocument/2006/relationships/image" Target="../media/image24.png"/><Relationship Id="rId10" Type="http://schemas.openxmlformats.org/officeDocument/2006/relationships/slide" Target="slide3.xml"/><Relationship Id="rId4" Type="http://schemas.openxmlformats.org/officeDocument/2006/relationships/image" Target="../media/image28.png"/><Relationship Id="rId9" Type="http://schemas.openxmlformats.org/officeDocument/2006/relationships/image" Target="../media/image4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slide" Target="slide3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xmlns="" id="{3A8C2114-B55A-4CED-9F98-AD84450AFA19}"/>
              </a:ext>
            </a:extLst>
          </p:cNvPr>
          <p:cNvSpPr txBox="1"/>
          <p:nvPr/>
        </p:nvSpPr>
        <p:spPr>
          <a:xfrm>
            <a:off x="4634492" y="3120897"/>
            <a:ext cx="9019016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6"/>
              </a:lnSpc>
            </a:pPr>
            <a:r>
              <a:rPr lang="en-US" sz="8070" dirty="0">
                <a:solidFill>
                  <a:srgbClr val="000000"/>
                </a:solidFill>
                <a:latin typeface="Comica" panose="020B0604020202020204" charset="-52"/>
              </a:rPr>
              <a:t>Студенческая </a:t>
            </a:r>
          </a:p>
          <a:p>
            <a:pPr algn="ctr">
              <a:lnSpc>
                <a:spcPts val="7666"/>
              </a:lnSpc>
            </a:pPr>
            <a:r>
              <a:rPr lang="en-US" sz="8070" dirty="0">
                <a:solidFill>
                  <a:srgbClr val="000000"/>
                </a:solidFill>
                <a:latin typeface="Comica" panose="020B0604020202020204" charset="-52"/>
              </a:rPr>
              <a:t>пора</a:t>
            </a: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xmlns="" id="{659D4AA6-FD82-457A-9539-7E0F22519376}"/>
              </a:ext>
            </a:extLst>
          </p:cNvPr>
          <p:cNvSpPr/>
          <p:nvPr/>
        </p:nvSpPr>
        <p:spPr>
          <a:xfrm>
            <a:off x="8177835" y="363756"/>
            <a:ext cx="1932331" cy="873574"/>
          </a:xfrm>
          <a:custGeom>
            <a:avLst/>
            <a:gdLst/>
            <a:ahLst/>
            <a:cxnLst/>
            <a:rect l="l" t="t" r="r" b="b"/>
            <a:pathLst>
              <a:path w="1932331" h="873574">
                <a:moveTo>
                  <a:pt x="0" y="0"/>
                </a:moveTo>
                <a:lnTo>
                  <a:pt x="1932330" y="0"/>
                </a:lnTo>
                <a:lnTo>
                  <a:pt x="1932330" y="873574"/>
                </a:lnTo>
                <a:lnTo>
                  <a:pt x="0" y="873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84115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xmlns="" id="{583D8C92-9D30-458C-931B-B02A32D6E58C}"/>
              </a:ext>
            </a:extLst>
          </p:cNvPr>
          <p:cNvSpPr txBox="1"/>
          <p:nvPr/>
        </p:nvSpPr>
        <p:spPr>
          <a:xfrm>
            <a:off x="484016" y="570711"/>
            <a:ext cx="17319967" cy="761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67"/>
              </a:lnSpc>
            </a:pPr>
            <a:r>
              <a:rPr lang="en-US" sz="5793" dirty="0" err="1">
                <a:solidFill>
                  <a:srgbClr val="000000"/>
                </a:solidFill>
                <a:latin typeface="Comica" panose="020B0604020202020204" charset="-52"/>
              </a:rPr>
              <a:t>Правила</a:t>
            </a:r>
            <a:r>
              <a:rPr lang="en-US" sz="5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5793" dirty="0" err="1">
                <a:solidFill>
                  <a:srgbClr val="000000"/>
                </a:solidFill>
                <a:latin typeface="Comica" panose="020B0604020202020204" charset="-52"/>
              </a:rPr>
              <a:t>игры</a:t>
            </a:r>
            <a:r>
              <a:rPr lang="en-US" sz="5793" dirty="0">
                <a:solidFill>
                  <a:srgbClr val="000000"/>
                </a:solidFill>
                <a:latin typeface="Comica" panose="020B0604020202020204" charset="-52"/>
              </a:rPr>
              <a:t>:</a:t>
            </a:r>
          </a:p>
          <a:p>
            <a:pPr>
              <a:lnSpc>
                <a:spcPts val="5967"/>
              </a:lnSpc>
            </a:pPr>
            <a:endParaRPr lang="en-US" sz="5793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5967"/>
              </a:lnSpc>
            </a:pPr>
            <a:endParaRPr lang="en-US" sz="5793" dirty="0">
              <a:solidFill>
                <a:srgbClr val="000000"/>
              </a:solidFill>
              <a:latin typeface="Comica" panose="020B0604020202020204" charset="-52"/>
            </a:endParaRPr>
          </a:p>
          <a:p>
            <a:pPr algn="just">
              <a:lnSpc>
                <a:spcPts val="3907"/>
              </a:lnSpc>
            </a:pP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1  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команды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очереди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Вытягивают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с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вопросом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 algn="just">
              <a:lnSpc>
                <a:spcPts val="3907"/>
              </a:lnSpc>
            </a:pPr>
            <a:endParaRPr lang="en-US" sz="3793" dirty="0">
              <a:solidFill>
                <a:srgbClr val="000000"/>
              </a:solidFill>
              <a:latin typeface="Comica" panose="020B0604020202020204" charset="-52"/>
            </a:endParaRPr>
          </a:p>
          <a:p>
            <a:pPr algn="just">
              <a:lnSpc>
                <a:spcPts val="3907"/>
              </a:lnSpc>
            </a:pP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2 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обдумывание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ответа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вопрос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дается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1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минута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 algn="just">
              <a:lnSpc>
                <a:spcPts val="3907"/>
              </a:lnSpc>
            </a:pP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истечению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которой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команде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необходимо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озвучить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ответ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ведущему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 algn="just">
              <a:lnSpc>
                <a:spcPts val="3907"/>
              </a:lnSpc>
            </a:pPr>
            <a:endParaRPr lang="en-US" sz="3793" dirty="0">
              <a:solidFill>
                <a:srgbClr val="000000"/>
              </a:solidFill>
              <a:latin typeface="Comica" panose="020B0604020202020204" charset="-52"/>
            </a:endParaRPr>
          </a:p>
          <a:p>
            <a:pPr algn="just">
              <a:lnSpc>
                <a:spcPts val="3907"/>
              </a:lnSpc>
            </a:pP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3 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правильный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ответ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- 1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балл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 algn="just">
              <a:lnSpc>
                <a:spcPts val="3907"/>
              </a:lnSpc>
            </a:pP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побеждает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команда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набравшая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большее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количество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баллов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соответственно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получает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93" dirty="0" err="1">
                <a:solidFill>
                  <a:srgbClr val="000000"/>
                </a:solidFill>
                <a:latin typeface="Comica" panose="020B0604020202020204" charset="-52"/>
              </a:rPr>
              <a:t>зачёт</a:t>
            </a:r>
            <a:r>
              <a:rPr lang="en-US" sz="3793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5967"/>
              </a:lnSpc>
            </a:pPr>
            <a:endParaRPr lang="en-US" sz="37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55AE64FC-5641-47D9-A0EF-9B8F098FC4F9}"/>
              </a:ext>
            </a:extLst>
          </p:cNvPr>
          <p:cNvSpPr/>
          <p:nvPr/>
        </p:nvSpPr>
        <p:spPr>
          <a:xfrm rot="-1519187">
            <a:off x="199683" y="2803951"/>
            <a:ext cx="827875" cy="641603"/>
          </a:xfrm>
          <a:custGeom>
            <a:avLst/>
            <a:gdLst/>
            <a:ahLst/>
            <a:cxnLst/>
            <a:rect l="l" t="t" r="r" b="b"/>
            <a:pathLst>
              <a:path w="827875" h="641603">
                <a:moveTo>
                  <a:pt x="0" y="0"/>
                </a:moveTo>
                <a:lnTo>
                  <a:pt x="827876" y="0"/>
                </a:lnTo>
                <a:lnTo>
                  <a:pt x="827876" y="641604"/>
                </a:lnTo>
                <a:lnTo>
                  <a:pt x="0" y="6416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xmlns="" id="{EBD384F5-0339-4CCA-B144-C4523B8C0568}"/>
              </a:ext>
            </a:extLst>
          </p:cNvPr>
          <p:cNvSpPr/>
          <p:nvPr/>
        </p:nvSpPr>
        <p:spPr>
          <a:xfrm rot="-1519187">
            <a:off x="199683" y="3737977"/>
            <a:ext cx="827875" cy="641603"/>
          </a:xfrm>
          <a:custGeom>
            <a:avLst/>
            <a:gdLst/>
            <a:ahLst/>
            <a:cxnLst/>
            <a:rect l="l" t="t" r="r" b="b"/>
            <a:pathLst>
              <a:path w="827875" h="641603">
                <a:moveTo>
                  <a:pt x="0" y="0"/>
                </a:moveTo>
                <a:lnTo>
                  <a:pt x="827876" y="0"/>
                </a:lnTo>
                <a:lnTo>
                  <a:pt x="827876" y="641603"/>
                </a:lnTo>
                <a:lnTo>
                  <a:pt x="0" y="641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xmlns="" id="{0C2B2F99-8EA5-462F-A60B-979D54B53E0A}"/>
              </a:ext>
            </a:extLst>
          </p:cNvPr>
          <p:cNvSpPr/>
          <p:nvPr/>
        </p:nvSpPr>
        <p:spPr>
          <a:xfrm rot="-1519187">
            <a:off x="199683" y="5740703"/>
            <a:ext cx="827875" cy="641603"/>
          </a:xfrm>
          <a:custGeom>
            <a:avLst/>
            <a:gdLst/>
            <a:ahLst/>
            <a:cxnLst/>
            <a:rect l="l" t="t" r="r" b="b"/>
            <a:pathLst>
              <a:path w="827875" h="641603">
                <a:moveTo>
                  <a:pt x="0" y="0"/>
                </a:moveTo>
                <a:lnTo>
                  <a:pt x="827876" y="0"/>
                </a:lnTo>
                <a:lnTo>
                  <a:pt x="827876" y="641603"/>
                </a:lnTo>
                <a:lnTo>
                  <a:pt x="0" y="641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4919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40169" y="219603"/>
            <a:ext cx="1638262" cy="740631"/>
          </a:xfrm>
          <a:custGeom>
            <a:avLst/>
            <a:gdLst/>
            <a:ahLst/>
            <a:cxnLst/>
            <a:rect l="l" t="t" r="r" b="b"/>
            <a:pathLst>
              <a:path w="1638262" h="740631">
                <a:moveTo>
                  <a:pt x="0" y="0"/>
                </a:moveTo>
                <a:lnTo>
                  <a:pt x="1638262" y="0"/>
                </a:lnTo>
                <a:lnTo>
                  <a:pt x="1638262" y="740631"/>
                </a:lnTo>
                <a:lnTo>
                  <a:pt x="0" y="740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6" name="Группа 45"/>
          <p:cNvGrpSpPr/>
          <p:nvPr/>
        </p:nvGrpSpPr>
        <p:grpSpPr>
          <a:xfrm>
            <a:off x="2904102" y="1821757"/>
            <a:ext cx="2404628" cy="1836535"/>
            <a:chOff x="2904102" y="1821757"/>
            <a:chExt cx="2404628" cy="1836535"/>
          </a:xfrm>
        </p:grpSpPr>
        <p:sp>
          <p:nvSpPr>
            <p:cNvPr id="3" name="Freeform 3">
              <a:hlinkClick r:id="rId3" action="ppaction://hlinksldjump"/>
            </p:cNvPr>
            <p:cNvSpPr/>
            <p:nvPr/>
          </p:nvSpPr>
          <p:spPr>
            <a:xfrm>
              <a:off x="2904102" y="1821757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TextBox 18">
              <a:hlinkClick r:id="rId3" action="ppaction://hlinksldjump"/>
            </p:cNvPr>
            <p:cNvSpPr txBox="1"/>
            <p:nvPr/>
          </p:nvSpPr>
          <p:spPr>
            <a:xfrm>
              <a:off x="3966146" y="2205403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5425487" y="1821757"/>
            <a:ext cx="2404628" cy="1836535"/>
            <a:chOff x="5425487" y="1821757"/>
            <a:chExt cx="2404628" cy="1836535"/>
          </a:xfrm>
        </p:grpSpPr>
        <p:sp>
          <p:nvSpPr>
            <p:cNvPr id="4" name="Freeform 4">
              <a:hlinkClick r:id="rId5" action="ppaction://hlinksldjump"/>
            </p:cNvPr>
            <p:cNvSpPr/>
            <p:nvPr/>
          </p:nvSpPr>
          <p:spPr>
            <a:xfrm>
              <a:off x="5425487" y="1821757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9" y="0"/>
                  </a:lnTo>
                  <a:lnTo>
                    <a:pt x="2404629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9" name="TextBox 19">
              <a:hlinkClick r:id="rId5" action="ppaction://hlinksldjump"/>
            </p:cNvPr>
            <p:cNvSpPr txBox="1"/>
            <p:nvPr/>
          </p:nvSpPr>
          <p:spPr>
            <a:xfrm>
              <a:off x="6263100" y="2205403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2</a:t>
              </a: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942723" y="1821757"/>
            <a:ext cx="2404628" cy="1836535"/>
            <a:chOff x="7942723" y="1821757"/>
            <a:chExt cx="2404628" cy="1836535"/>
          </a:xfrm>
        </p:grpSpPr>
        <p:sp>
          <p:nvSpPr>
            <p:cNvPr id="5" name="Freeform 5">
              <a:hlinkClick r:id="rId6" action="ppaction://hlinksldjump"/>
            </p:cNvPr>
            <p:cNvSpPr/>
            <p:nvPr/>
          </p:nvSpPr>
          <p:spPr>
            <a:xfrm>
              <a:off x="7942723" y="1821757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0" name="TextBox 20">
              <a:hlinkClick r:id="rId6" action="ppaction://hlinksldjump"/>
            </p:cNvPr>
            <p:cNvSpPr txBox="1"/>
            <p:nvPr/>
          </p:nvSpPr>
          <p:spPr>
            <a:xfrm>
              <a:off x="8813958" y="2268183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3</a:t>
              </a: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10459959" y="1821757"/>
            <a:ext cx="2404628" cy="1836535"/>
            <a:chOff x="10459959" y="1821757"/>
            <a:chExt cx="2404628" cy="1836535"/>
          </a:xfrm>
        </p:grpSpPr>
        <p:sp>
          <p:nvSpPr>
            <p:cNvPr id="6" name="Freeform 6">
              <a:hlinkClick r:id="rId7" action="ppaction://hlinksldjump"/>
            </p:cNvPr>
            <p:cNvSpPr/>
            <p:nvPr/>
          </p:nvSpPr>
          <p:spPr>
            <a:xfrm>
              <a:off x="10459959" y="1821757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1" name="TextBox 21">
              <a:hlinkClick r:id="rId7" action="ppaction://hlinksldjump"/>
            </p:cNvPr>
            <p:cNvSpPr txBox="1"/>
            <p:nvPr/>
          </p:nvSpPr>
          <p:spPr>
            <a:xfrm>
              <a:off x="11312138" y="2228547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4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12977195" y="1821757"/>
            <a:ext cx="2404628" cy="1836535"/>
            <a:chOff x="12977195" y="1821757"/>
            <a:chExt cx="2404628" cy="1836535"/>
          </a:xfrm>
        </p:grpSpPr>
        <p:sp>
          <p:nvSpPr>
            <p:cNvPr id="7" name="Freeform 7">
              <a:hlinkClick r:id="rId8" action="ppaction://hlinksldjump"/>
            </p:cNvPr>
            <p:cNvSpPr/>
            <p:nvPr/>
          </p:nvSpPr>
          <p:spPr>
            <a:xfrm>
              <a:off x="12977195" y="1821757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2" name="TextBox 22">
              <a:hlinkClick r:id="rId8" action="ppaction://hlinksldjump"/>
            </p:cNvPr>
            <p:cNvSpPr txBox="1"/>
            <p:nvPr/>
          </p:nvSpPr>
          <p:spPr>
            <a:xfrm>
              <a:off x="13844986" y="2228547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5</a:t>
              </a: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2904102" y="3755865"/>
            <a:ext cx="2404628" cy="1836535"/>
            <a:chOff x="2904102" y="3755865"/>
            <a:chExt cx="2404628" cy="1836535"/>
          </a:xfrm>
        </p:grpSpPr>
        <p:sp>
          <p:nvSpPr>
            <p:cNvPr id="8" name="Freeform 8">
              <a:hlinkClick r:id="rId9" action="ppaction://hlinksldjump"/>
            </p:cNvPr>
            <p:cNvSpPr/>
            <p:nvPr/>
          </p:nvSpPr>
          <p:spPr>
            <a:xfrm>
              <a:off x="2904102" y="375586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3" name="TextBox 23">
              <a:hlinkClick r:id="rId9" action="ppaction://hlinksldjump"/>
            </p:cNvPr>
            <p:cNvSpPr txBox="1"/>
            <p:nvPr/>
          </p:nvSpPr>
          <p:spPr>
            <a:xfrm>
              <a:off x="3869902" y="4163888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6</a:t>
              </a: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5425487" y="3755865"/>
            <a:ext cx="2404628" cy="1836535"/>
            <a:chOff x="5425487" y="3755865"/>
            <a:chExt cx="2404628" cy="1836535"/>
          </a:xfrm>
        </p:grpSpPr>
        <p:sp>
          <p:nvSpPr>
            <p:cNvPr id="9" name="Freeform 9">
              <a:hlinkClick r:id="rId10" action="ppaction://hlinksldjump"/>
            </p:cNvPr>
            <p:cNvSpPr/>
            <p:nvPr/>
          </p:nvSpPr>
          <p:spPr>
            <a:xfrm>
              <a:off x="5425487" y="375586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9" y="0"/>
                  </a:lnTo>
                  <a:lnTo>
                    <a:pt x="2404629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4" name="TextBox 24">
              <a:hlinkClick r:id="rId10" action="ppaction://hlinksldjump"/>
            </p:cNvPr>
            <p:cNvSpPr txBox="1"/>
            <p:nvPr/>
          </p:nvSpPr>
          <p:spPr>
            <a:xfrm>
              <a:off x="6344582" y="4104754"/>
              <a:ext cx="366300" cy="103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7</a:t>
              </a: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942723" y="3755865"/>
            <a:ext cx="2404628" cy="1836535"/>
            <a:chOff x="7942723" y="3755865"/>
            <a:chExt cx="2404628" cy="1836535"/>
          </a:xfrm>
        </p:grpSpPr>
        <p:sp>
          <p:nvSpPr>
            <p:cNvPr id="10" name="Freeform 10">
              <a:hlinkClick r:id="rId11" action="ppaction://hlinksldjump"/>
            </p:cNvPr>
            <p:cNvSpPr/>
            <p:nvPr/>
          </p:nvSpPr>
          <p:spPr>
            <a:xfrm>
              <a:off x="7942723" y="375586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5" name="TextBox 25">
              <a:hlinkClick r:id="rId11" action="ppaction://hlinksldjump"/>
            </p:cNvPr>
            <p:cNvSpPr txBox="1"/>
            <p:nvPr/>
          </p:nvSpPr>
          <p:spPr>
            <a:xfrm>
              <a:off x="8904374" y="4163888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8</a:t>
              </a: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0459959" y="3755865"/>
            <a:ext cx="2404628" cy="1836535"/>
            <a:chOff x="10459959" y="3755865"/>
            <a:chExt cx="2404628" cy="1836535"/>
          </a:xfrm>
        </p:grpSpPr>
        <p:sp>
          <p:nvSpPr>
            <p:cNvPr id="11" name="Freeform 11">
              <a:hlinkClick r:id="rId12" action="ppaction://hlinksldjump"/>
            </p:cNvPr>
            <p:cNvSpPr/>
            <p:nvPr/>
          </p:nvSpPr>
          <p:spPr>
            <a:xfrm>
              <a:off x="10459959" y="375586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6" name="TextBox 26">
              <a:hlinkClick r:id="rId12" action="ppaction://hlinksldjump"/>
            </p:cNvPr>
            <p:cNvSpPr txBox="1"/>
            <p:nvPr/>
          </p:nvSpPr>
          <p:spPr>
            <a:xfrm>
              <a:off x="11291599" y="4139765"/>
              <a:ext cx="47686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9</a:t>
              </a: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12977195" y="3755865"/>
            <a:ext cx="2404628" cy="1836535"/>
            <a:chOff x="12977195" y="3755865"/>
            <a:chExt cx="2404628" cy="1836535"/>
          </a:xfrm>
        </p:grpSpPr>
        <p:sp>
          <p:nvSpPr>
            <p:cNvPr id="12" name="Freeform 12">
              <a:hlinkClick r:id="rId13" action="ppaction://hlinksldjump"/>
            </p:cNvPr>
            <p:cNvSpPr/>
            <p:nvPr/>
          </p:nvSpPr>
          <p:spPr>
            <a:xfrm>
              <a:off x="12977195" y="375586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7" name="TextBox 27">
              <a:hlinkClick r:id="rId13" action="ppaction://hlinksldjump"/>
            </p:cNvPr>
            <p:cNvSpPr txBox="1"/>
            <p:nvPr/>
          </p:nvSpPr>
          <p:spPr>
            <a:xfrm>
              <a:off x="13553436" y="4139765"/>
              <a:ext cx="1536837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10</a:t>
              </a: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904102" y="5691675"/>
            <a:ext cx="2404628" cy="1836535"/>
            <a:chOff x="2904102" y="5691675"/>
            <a:chExt cx="2404628" cy="1836535"/>
          </a:xfrm>
        </p:grpSpPr>
        <p:sp>
          <p:nvSpPr>
            <p:cNvPr id="13" name="Freeform 13">
              <a:hlinkClick r:id="rId14" action="ppaction://hlinksldjump"/>
            </p:cNvPr>
            <p:cNvSpPr/>
            <p:nvPr/>
          </p:nvSpPr>
          <p:spPr>
            <a:xfrm>
              <a:off x="2904102" y="569167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8" name="TextBox 28">
              <a:hlinkClick r:id="rId14" action="ppaction://hlinksldjump"/>
            </p:cNvPr>
            <p:cNvSpPr txBox="1"/>
            <p:nvPr/>
          </p:nvSpPr>
          <p:spPr>
            <a:xfrm>
              <a:off x="3820370" y="6071574"/>
              <a:ext cx="768419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11</a:t>
              </a: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5425487" y="5691675"/>
            <a:ext cx="2404628" cy="1836535"/>
            <a:chOff x="5425487" y="5691675"/>
            <a:chExt cx="2404628" cy="1836535"/>
          </a:xfrm>
        </p:grpSpPr>
        <p:sp>
          <p:nvSpPr>
            <p:cNvPr id="14" name="Freeform 14">
              <a:hlinkClick r:id="rId15" action="ppaction://hlinksldjump"/>
            </p:cNvPr>
            <p:cNvSpPr/>
            <p:nvPr/>
          </p:nvSpPr>
          <p:spPr>
            <a:xfrm>
              <a:off x="5425487" y="569167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9" y="0"/>
                  </a:lnTo>
                  <a:lnTo>
                    <a:pt x="2404629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9" name="TextBox 29">
              <a:hlinkClick r:id="rId15" action="ppaction://hlinksldjump"/>
            </p:cNvPr>
            <p:cNvSpPr txBox="1"/>
            <p:nvPr/>
          </p:nvSpPr>
          <p:spPr>
            <a:xfrm>
              <a:off x="6146674" y="6019729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12</a:t>
              </a: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7942723" y="5691675"/>
            <a:ext cx="2404628" cy="1836535"/>
            <a:chOff x="7942723" y="5691675"/>
            <a:chExt cx="2404628" cy="1836535"/>
          </a:xfrm>
        </p:grpSpPr>
        <p:sp>
          <p:nvSpPr>
            <p:cNvPr id="15" name="Freeform 15">
              <a:hlinkClick r:id="rId16" action="ppaction://hlinksldjump"/>
            </p:cNvPr>
            <p:cNvSpPr/>
            <p:nvPr/>
          </p:nvSpPr>
          <p:spPr>
            <a:xfrm>
              <a:off x="7942723" y="569167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30" name="TextBox 30">
              <a:hlinkClick r:id="rId16" action="ppaction://hlinksldjump"/>
            </p:cNvPr>
            <p:cNvSpPr txBox="1"/>
            <p:nvPr/>
          </p:nvSpPr>
          <p:spPr>
            <a:xfrm>
              <a:off x="8631572" y="6043449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13</a:t>
              </a: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0459959" y="5691675"/>
            <a:ext cx="2404628" cy="1836535"/>
            <a:chOff x="10459959" y="5691675"/>
            <a:chExt cx="2404628" cy="1836535"/>
          </a:xfrm>
        </p:grpSpPr>
        <p:sp>
          <p:nvSpPr>
            <p:cNvPr id="16" name="Freeform 16">
              <a:hlinkClick r:id="rId17" action="ppaction://hlinksldjump"/>
            </p:cNvPr>
            <p:cNvSpPr/>
            <p:nvPr/>
          </p:nvSpPr>
          <p:spPr>
            <a:xfrm>
              <a:off x="10459959" y="569167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31" name="TextBox 31">
              <a:hlinkClick r:id="rId17" action="ppaction://hlinksldjump"/>
            </p:cNvPr>
            <p:cNvSpPr txBox="1"/>
            <p:nvPr/>
          </p:nvSpPr>
          <p:spPr>
            <a:xfrm>
              <a:off x="11141009" y="6071574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14</a:t>
              </a: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12977195" y="5691675"/>
            <a:ext cx="2404628" cy="1836535"/>
            <a:chOff x="12977195" y="5691675"/>
            <a:chExt cx="2404628" cy="1836535"/>
          </a:xfrm>
        </p:grpSpPr>
        <p:sp>
          <p:nvSpPr>
            <p:cNvPr id="17" name="Freeform 17">
              <a:hlinkClick r:id="rId18" action="ppaction://hlinksldjump"/>
            </p:cNvPr>
            <p:cNvSpPr/>
            <p:nvPr/>
          </p:nvSpPr>
          <p:spPr>
            <a:xfrm>
              <a:off x="12977195" y="5691675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32" name="TextBox 32">
              <a:hlinkClick r:id="rId18" action="ppaction://hlinksldjump"/>
            </p:cNvPr>
            <p:cNvSpPr txBox="1"/>
            <p:nvPr/>
          </p:nvSpPr>
          <p:spPr>
            <a:xfrm>
              <a:off x="13490126" y="6108165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15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757627" y="502402"/>
            <a:ext cx="6589530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67"/>
              </a:lnSpc>
            </a:pPr>
            <a:r>
              <a:rPr lang="en-US" sz="5793" dirty="0" err="1">
                <a:solidFill>
                  <a:srgbClr val="000000"/>
                </a:solidFill>
                <a:latin typeface="Comica" panose="020B0604020202020204" charset="-52"/>
              </a:rPr>
              <a:t>тяните</a:t>
            </a:r>
            <a:r>
              <a:rPr lang="en-US" sz="579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57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r>
              <a:rPr lang="en-US" sz="5793" dirty="0">
                <a:solidFill>
                  <a:srgbClr val="000000"/>
                </a:solidFill>
                <a:latin typeface="Comica" panose="020B0604020202020204" charset="-52"/>
              </a:rPr>
              <a:t>  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2846312" y="7627486"/>
            <a:ext cx="2404628" cy="1836535"/>
            <a:chOff x="2846312" y="7627486"/>
            <a:chExt cx="2404628" cy="1836535"/>
          </a:xfrm>
        </p:grpSpPr>
        <p:sp>
          <p:nvSpPr>
            <p:cNvPr id="34" name="Freeform 34">
              <a:hlinkClick r:id="rId19" action="ppaction://hlinksldjump"/>
            </p:cNvPr>
            <p:cNvSpPr/>
            <p:nvPr/>
          </p:nvSpPr>
          <p:spPr>
            <a:xfrm>
              <a:off x="2846312" y="7627486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39" name="TextBox 39">
              <a:hlinkClick r:id="rId19" action="ppaction://hlinksldjump"/>
            </p:cNvPr>
            <p:cNvSpPr txBox="1"/>
            <p:nvPr/>
          </p:nvSpPr>
          <p:spPr>
            <a:xfrm>
              <a:off x="3619234" y="8057920"/>
              <a:ext cx="1185679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16</a:t>
              </a: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5427562" y="7627486"/>
            <a:ext cx="2404628" cy="1836535"/>
            <a:chOff x="5427562" y="7627486"/>
            <a:chExt cx="2404628" cy="1836535"/>
          </a:xfrm>
        </p:grpSpPr>
        <p:sp>
          <p:nvSpPr>
            <p:cNvPr id="35" name="Freeform 35">
              <a:hlinkClick r:id="rId20" action="ppaction://hlinksldjump"/>
            </p:cNvPr>
            <p:cNvSpPr/>
            <p:nvPr/>
          </p:nvSpPr>
          <p:spPr>
            <a:xfrm>
              <a:off x="5427562" y="7627486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0" name="TextBox 40">
              <a:hlinkClick r:id="rId20" action="ppaction://hlinksldjump"/>
            </p:cNvPr>
            <p:cNvSpPr txBox="1"/>
            <p:nvPr/>
          </p:nvSpPr>
          <p:spPr>
            <a:xfrm>
              <a:off x="6146674" y="8016389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17</a:t>
              </a: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7944798" y="7627486"/>
            <a:ext cx="2404628" cy="1836535"/>
            <a:chOff x="7944798" y="7627486"/>
            <a:chExt cx="2404628" cy="1836535"/>
          </a:xfrm>
        </p:grpSpPr>
        <p:sp>
          <p:nvSpPr>
            <p:cNvPr id="36" name="Freeform 36">
              <a:hlinkClick r:id="rId21" action="ppaction://hlinksldjump"/>
            </p:cNvPr>
            <p:cNvSpPr/>
            <p:nvPr/>
          </p:nvSpPr>
          <p:spPr>
            <a:xfrm>
              <a:off x="7944798" y="7627486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1" name="TextBox 41">
              <a:hlinkClick r:id="rId21" action="ppaction://hlinksldjump"/>
            </p:cNvPr>
            <p:cNvSpPr txBox="1"/>
            <p:nvPr/>
          </p:nvSpPr>
          <p:spPr>
            <a:xfrm>
              <a:off x="8631572" y="8016389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18</a:t>
              </a: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10462034" y="7627486"/>
            <a:ext cx="2404628" cy="1836535"/>
            <a:chOff x="10462034" y="7627486"/>
            <a:chExt cx="2404628" cy="1836535"/>
          </a:xfrm>
        </p:grpSpPr>
        <p:sp>
          <p:nvSpPr>
            <p:cNvPr id="37" name="Freeform 37">
              <a:hlinkClick r:id="rId22" action="ppaction://hlinksldjump"/>
            </p:cNvPr>
            <p:cNvSpPr/>
            <p:nvPr/>
          </p:nvSpPr>
          <p:spPr>
            <a:xfrm>
              <a:off x="10462034" y="7627486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2" name="TextBox 42">
              <a:hlinkClick r:id="rId22" action="ppaction://hlinksldjump"/>
            </p:cNvPr>
            <p:cNvSpPr txBox="1"/>
            <p:nvPr/>
          </p:nvSpPr>
          <p:spPr>
            <a:xfrm>
              <a:off x="11086836" y="8016389"/>
              <a:ext cx="1186588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19</a:t>
              </a: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12979270" y="7627486"/>
            <a:ext cx="2404628" cy="1836535"/>
            <a:chOff x="12979270" y="7627486"/>
            <a:chExt cx="2404628" cy="1836535"/>
          </a:xfrm>
        </p:grpSpPr>
        <p:sp>
          <p:nvSpPr>
            <p:cNvPr id="38" name="Freeform 38">
              <a:hlinkClick r:id="rId23" action="ppaction://hlinksldjump"/>
            </p:cNvPr>
            <p:cNvSpPr/>
            <p:nvPr/>
          </p:nvSpPr>
          <p:spPr>
            <a:xfrm>
              <a:off x="12979270" y="7627486"/>
              <a:ext cx="2404628" cy="1836535"/>
            </a:xfrm>
            <a:custGeom>
              <a:avLst/>
              <a:gdLst/>
              <a:ahLst/>
              <a:cxnLst/>
              <a:rect l="l" t="t" r="r" b="b"/>
              <a:pathLst>
                <a:path w="2404628" h="1836535">
                  <a:moveTo>
                    <a:pt x="0" y="0"/>
                  </a:moveTo>
                  <a:lnTo>
                    <a:pt x="2404628" y="0"/>
                  </a:lnTo>
                  <a:lnTo>
                    <a:pt x="2404628" y="1836535"/>
                  </a:lnTo>
                  <a:lnTo>
                    <a:pt x="0" y="1836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3" name="TextBox 43">
              <a:hlinkClick r:id="rId23" action="ppaction://hlinksldjump"/>
            </p:cNvPr>
            <p:cNvSpPr txBox="1"/>
            <p:nvPr/>
          </p:nvSpPr>
          <p:spPr>
            <a:xfrm>
              <a:off x="13446066" y="8015855"/>
              <a:ext cx="1534762" cy="1038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95"/>
                </a:lnSpc>
              </a:pPr>
              <a:r>
                <a:rPr lang="en-US" sz="7859" dirty="0">
                  <a:solidFill>
                    <a:srgbClr val="000000"/>
                  </a:solidFill>
                  <a:latin typeface="Comica" panose="020B0604020202020204" charset="-52"/>
                </a:rPr>
                <a:t>20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-105465" y="7800435"/>
            <a:ext cx="2549939" cy="2915731"/>
          </a:xfrm>
          <a:custGeom>
            <a:avLst/>
            <a:gdLst/>
            <a:ahLst/>
            <a:cxnLst/>
            <a:rect l="l" t="t" r="r" b="b"/>
            <a:pathLst>
              <a:path w="2549939" h="2915731">
                <a:moveTo>
                  <a:pt x="0" y="0"/>
                </a:moveTo>
                <a:lnTo>
                  <a:pt x="2549939" y="0"/>
                </a:lnTo>
                <a:lnTo>
                  <a:pt x="2549939" y="2915730"/>
                </a:lnTo>
                <a:lnTo>
                  <a:pt x="0" y="291573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5841098" y="7395740"/>
            <a:ext cx="2571820" cy="3320425"/>
          </a:xfrm>
          <a:custGeom>
            <a:avLst/>
            <a:gdLst/>
            <a:ahLst/>
            <a:cxnLst/>
            <a:rect l="l" t="t" r="r" b="b"/>
            <a:pathLst>
              <a:path w="2571820" h="3320425">
                <a:moveTo>
                  <a:pt x="0" y="0"/>
                </a:moveTo>
                <a:lnTo>
                  <a:pt x="2571820" y="0"/>
                </a:lnTo>
                <a:lnTo>
                  <a:pt x="2571820" y="3320425"/>
                </a:lnTo>
                <a:lnTo>
                  <a:pt x="0" y="332042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000744" y="2474847"/>
            <a:ext cx="2481070" cy="1986478"/>
          </a:xfrm>
          <a:custGeom>
            <a:avLst/>
            <a:gdLst/>
            <a:ahLst/>
            <a:cxnLst/>
            <a:rect l="l" t="t" r="r" b="b"/>
            <a:pathLst>
              <a:path w="2481070" h="1986478">
                <a:moveTo>
                  <a:pt x="0" y="0"/>
                </a:moveTo>
                <a:lnTo>
                  <a:pt x="2481070" y="0"/>
                </a:lnTo>
                <a:lnTo>
                  <a:pt x="2481070" y="1986478"/>
                </a:lnTo>
                <a:lnTo>
                  <a:pt x="0" y="1986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26469" y="3995316"/>
            <a:ext cx="2107075" cy="1638081"/>
          </a:xfrm>
          <a:custGeom>
            <a:avLst/>
            <a:gdLst/>
            <a:ahLst/>
            <a:cxnLst/>
            <a:rect l="l" t="t" r="r" b="b"/>
            <a:pathLst>
              <a:path w="2107075" h="1638081">
                <a:moveTo>
                  <a:pt x="0" y="0"/>
                </a:moveTo>
                <a:lnTo>
                  <a:pt x="2107076" y="0"/>
                </a:lnTo>
                <a:lnTo>
                  <a:pt x="2107076" y="1638081"/>
                </a:lnTo>
                <a:lnTo>
                  <a:pt x="0" y="16380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06012" y="3604128"/>
            <a:ext cx="2420457" cy="2420457"/>
          </a:xfrm>
          <a:custGeom>
            <a:avLst/>
            <a:gdLst/>
            <a:ahLst/>
            <a:cxnLst/>
            <a:rect l="l" t="t" r="r" b="b"/>
            <a:pathLst>
              <a:path w="2420457" h="2420457">
                <a:moveTo>
                  <a:pt x="0" y="0"/>
                </a:moveTo>
                <a:lnTo>
                  <a:pt x="2420457" y="0"/>
                </a:lnTo>
                <a:lnTo>
                  <a:pt x="2420457" y="2420457"/>
                </a:lnTo>
                <a:lnTo>
                  <a:pt x="0" y="2420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88177" y="1433142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600"/>
                </a:lnTo>
                <a:lnTo>
                  <a:pt x="0" y="654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86200" y="8039100"/>
            <a:ext cx="10859871" cy="1276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5"/>
              </a:lnSpc>
              <a:spcBef>
                <a:spcPct val="0"/>
              </a:spcBef>
            </a:pP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Перед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экзаменом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нужно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потереть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marL="0" lvl="0" indent="0" algn="ctr">
              <a:lnSpc>
                <a:spcPts val="3165"/>
              </a:lnSpc>
              <a:spcBef>
                <a:spcPct val="0"/>
              </a:spcBef>
            </a:pP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руках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сладкий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сухофрукт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тянуть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чтобы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прилип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u="none" strike="noStrike" dirty="0" err="1">
                <a:solidFill>
                  <a:srgbClr val="000000"/>
                </a:solidFill>
                <a:latin typeface="Comica" panose="020B0604020202020204" charset="-52"/>
              </a:rPr>
              <a:t>хороший</a:t>
            </a:r>
            <a:r>
              <a:rPr lang="en-US" sz="3073" u="none" strike="noStrike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265288"/>
            <a:ext cx="14212579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8"/>
              </a:lnSpc>
              <a:spcBef>
                <a:spcPct val="0"/>
              </a:spcBef>
            </a:pP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Как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сухофрукты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могут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5128"/>
              </a:lnSpc>
              <a:spcBef>
                <a:spcPct val="0"/>
              </a:spcBef>
            </a:pP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помочь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день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экзамена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84869" y="423930"/>
            <a:ext cx="411826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3" name="Picture 6" descr="Стрелки PNG Transparent Backgrounds Images | PNG Arts">
            <a:hlinkClick r:id="rId7" action="ppaction://hlinksldjump"/>
            <a:extLst>
              <a:ext uri="{FF2B5EF4-FFF2-40B4-BE49-F238E27FC236}">
                <a16:creationId xmlns:a16="http://schemas.microsoft.com/office/drawing/2014/main" xmlns="" id="{B8DF619B-BD3E-47BA-A03B-D20E6C537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14843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288177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31974" y="2034774"/>
            <a:ext cx="3260466" cy="4111785"/>
          </a:xfrm>
          <a:custGeom>
            <a:avLst/>
            <a:gdLst/>
            <a:ahLst/>
            <a:cxnLst/>
            <a:rect l="l" t="t" r="r" b="b"/>
            <a:pathLst>
              <a:path w="3260466" h="4111785">
                <a:moveTo>
                  <a:pt x="0" y="0"/>
                </a:moveTo>
                <a:lnTo>
                  <a:pt x="3260465" y="0"/>
                </a:lnTo>
                <a:lnTo>
                  <a:pt x="3260465" y="4111786"/>
                </a:lnTo>
                <a:lnTo>
                  <a:pt x="0" y="4111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02336" y="8466931"/>
            <a:ext cx="1085987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5"/>
              </a:lnSpc>
              <a:spcBef>
                <a:spcPct val="0"/>
              </a:spcBef>
            </a:pP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Императорская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академия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наук</a:t>
            </a:r>
            <a:endParaRPr lang="en-US" sz="307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225110"/>
            <a:ext cx="11680530" cy="358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76"/>
              </a:lnSpc>
              <a:spcBef>
                <a:spcPct val="0"/>
              </a:spcBef>
            </a:pP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В 1724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году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указу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Петра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I </a:t>
            </a:r>
          </a:p>
          <a:p>
            <a:pPr marL="0" lvl="0" indent="0" algn="l">
              <a:lnSpc>
                <a:spcPts val="4576"/>
              </a:lnSpc>
              <a:spcBef>
                <a:spcPct val="0"/>
              </a:spcBef>
            </a:pP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Санкт-Петербурге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создано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первое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научное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учреждение</a:t>
            </a:r>
            <a:endParaRPr lang="en-US" sz="4979" dirty="0">
              <a:solidFill>
                <a:srgbClr val="000000"/>
              </a:solidFill>
              <a:latin typeface="Comica" panose="020B0604020202020204" charset="-52"/>
            </a:endParaRPr>
          </a:p>
          <a:p>
            <a:pPr marL="0" lvl="0" indent="0" algn="l">
              <a:lnSpc>
                <a:spcPts val="4576"/>
              </a:lnSpc>
              <a:spcBef>
                <a:spcPct val="0"/>
              </a:spcBef>
            </a:pP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Российской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империи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 marL="0" lvl="0" indent="0" algn="l">
              <a:lnSpc>
                <a:spcPts val="4576"/>
              </a:lnSpc>
              <a:spcBef>
                <a:spcPct val="0"/>
              </a:spcBef>
            </a:pPr>
            <a:endParaRPr lang="en-US" sz="4979" dirty="0">
              <a:solidFill>
                <a:srgbClr val="000000"/>
              </a:solidFill>
              <a:latin typeface="Comica" panose="020B0604020202020204" charset="-52"/>
            </a:endParaRPr>
          </a:p>
          <a:p>
            <a:pPr marL="0" lvl="0" indent="0" algn="l">
              <a:lnSpc>
                <a:spcPts val="4576"/>
              </a:lnSpc>
              <a:spcBef>
                <a:spcPct val="0"/>
              </a:spcBef>
            </a:pP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Назовите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979" dirty="0" err="1">
                <a:solidFill>
                  <a:srgbClr val="000000"/>
                </a:solidFill>
                <a:latin typeface="Comica" panose="020B0604020202020204" charset="-52"/>
              </a:rPr>
              <a:t>его</a:t>
            </a:r>
            <a:r>
              <a:rPr lang="en-US" sz="4979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2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1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148BA574-D9E1-4910-82E2-4091A77DB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288177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68079" y="1707475"/>
            <a:ext cx="3046582" cy="3928455"/>
          </a:xfrm>
          <a:custGeom>
            <a:avLst/>
            <a:gdLst/>
            <a:ahLst/>
            <a:cxnLst/>
            <a:rect l="l" t="t" r="r" b="b"/>
            <a:pathLst>
              <a:path w="3046582" h="3928455">
                <a:moveTo>
                  <a:pt x="0" y="0"/>
                </a:moveTo>
                <a:lnTo>
                  <a:pt x="3046582" y="0"/>
                </a:lnTo>
                <a:lnTo>
                  <a:pt x="3046582" y="3928454"/>
                </a:lnTo>
                <a:lnTo>
                  <a:pt x="0" y="3928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08" r="-755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03856" y="1617345"/>
            <a:ext cx="3375028" cy="4801922"/>
          </a:xfrm>
          <a:custGeom>
            <a:avLst/>
            <a:gdLst/>
            <a:ahLst/>
            <a:cxnLst/>
            <a:rect l="l" t="t" r="r" b="b"/>
            <a:pathLst>
              <a:path w="3375028" h="4801922">
                <a:moveTo>
                  <a:pt x="0" y="0"/>
                </a:moveTo>
                <a:lnTo>
                  <a:pt x="3375028" y="0"/>
                </a:lnTo>
                <a:lnTo>
                  <a:pt x="3375028" y="4801922"/>
                </a:lnTo>
                <a:lnTo>
                  <a:pt x="0" y="4801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14065" y="8310644"/>
            <a:ext cx="10859871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5"/>
              </a:lnSpc>
            </a:pP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Станция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Площадь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Революции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  <a:p>
            <a:pPr marL="0" lvl="0" indent="0" algn="ctr">
              <a:lnSpc>
                <a:spcPts val="3165"/>
              </a:lnSpc>
              <a:spcBef>
                <a:spcPct val="0"/>
              </a:spcBef>
            </a:pP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москва</a:t>
            </a:r>
            <a:endParaRPr lang="en-US" sz="307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0294" y="2147816"/>
            <a:ext cx="12566846" cy="386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7"/>
              </a:lnSpc>
            </a:pP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Чтобы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потереть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нос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собаке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пограничника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съезжаются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сюда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с 1938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года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807"/>
              </a:lnSpc>
            </a:pPr>
            <a:endParaRPr lang="en-US" sz="36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807"/>
              </a:lnSpc>
            </a:pP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примете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прикоснувшись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к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носу</a:t>
            </a:r>
            <a:endParaRPr lang="en-US" sz="36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807"/>
              </a:lnSpc>
            </a:pP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собаки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студент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успешно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сдаст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сессию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807"/>
              </a:lnSpc>
            </a:pPr>
            <a:endParaRPr lang="en-US" sz="36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807"/>
              </a:lnSpc>
            </a:pP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Где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располагается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этот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 marL="0" lvl="0" indent="0" algn="l">
              <a:lnSpc>
                <a:spcPts val="3498"/>
              </a:lnSpc>
              <a:spcBef>
                <a:spcPct val="0"/>
              </a:spcBef>
            </a:pPr>
            <a:endParaRPr lang="en-US" sz="3696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3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61F5C036-22C0-4A7F-9D7B-B6FFC3B6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288177" y="1311919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600"/>
                </a:lnTo>
                <a:lnTo>
                  <a:pt x="0" y="654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02222" y="1311919"/>
            <a:ext cx="4921165" cy="4943687"/>
          </a:xfrm>
          <a:custGeom>
            <a:avLst/>
            <a:gdLst/>
            <a:ahLst/>
            <a:cxnLst/>
            <a:rect l="l" t="t" r="r" b="b"/>
            <a:pathLst>
              <a:path w="4921165" h="4943687">
                <a:moveTo>
                  <a:pt x="0" y="0"/>
                </a:moveTo>
                <a:lnTo>
                  <a:pt x="4921165" y="0"/>
                </a:lnTo>
                <a:lnTo>
                  <a:pt x="4921165" y="4943688"/>
                </a:lnTo>
                <a:lnTo>
                  <a:pt x="0" y="49436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14065" y="8343900"/>
            <a:ext cx="10859871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5"/>
              </a:lnSpc>
            </a:pP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«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Преуспевающему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» -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медаль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гимназии</a:t>
            </a:r>
            <a:endParaRPr lang="en-US" sz="3073" dirty="0">
              <a:solidFill>
                <a:srgbClr val="000000"/>
              </a:solidFill>
              <a:latin typeface="Comica" panose="020B0604020202020204" charset="-52"/>
            </a:endParaRPr>
          </a:p>
          <a:p>
            <a:pPr algn="ctr">
              <a:lnSpc>
                <a:spcPts val="3165"/>
              </a:lnSpc>
            </a:pP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«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Преуспевшему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» -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медаль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университета</a:t>
            </a:r>
            <a:endParaRPr lang="en-US" sz="307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0610" y="2025249"/>
            <a:ext cx="11605439" cy="4230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3"/>
              </a:lnSpc>
            </a:pP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В 1835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году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император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Николай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I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утвердил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единый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образец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серебряных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золотых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медалей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2983"/>
              </a:lnSpc>
            </a:pP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для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награждения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лучших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выпускников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мужских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гимназий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лучших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студентов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императорских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университетов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2983"/>
              </a:lnSpc>
            </a:pPr>
            <a:endParaRPr lang="en-US" sz="28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2983"/>
              </a:lnSpc>
            </a:pP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оборотной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стороне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медалей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выбиты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надписи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Преуспевшему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» и «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Преуспевающему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».</a:t>
            </a:r>
          </a:p>
          <a:p>
            <a:pPr>
              <a:lnSpc>
                <a:spcPts val="2983"/>
              </a:lnSpc>
            </a:pP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Определите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по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надписи</a:t>
            </a:r>
            <a:r>
              <a:rPr lang="ru-RU" sz="2896" dirty="0">
                <a:solidFill>
                  <a:srgbClr val="000000"/>
                </a:solidFill>
                <a:latin typeface="Comica" panose="020B0604020202020204" charset="-52"/>
              </a:rPr>
              <a:t>,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какая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медаль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выдавалась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гимназии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, а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какая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896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университете</a:t>
            </a:r>
            <a:r>
              <a:rPr lang="en-US" sz="2896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 marL="0" lvl="0" indent="0" algn="l">
              <a:lnSpc>
                <a:spcPts val="3498"/>
              </a:lnSpc>
              <a:spcBef>
                <a:spcPct val="0"/>
              </a:spcBef>
            </a:pPr>
            <a:endParaRPr lang="en-US" sz="2896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4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2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2AE5B9FD-320C-4877-A334-D55E17E6F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288177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47314" y="1873844"/>
            <a:ext cx="2653242" cy="4250045"/>
          </a:xfrm>
          <a:custGeom>
            <a:avLst/>
            <a:gdLst/>
            <a:ahLst/>
            <a:cxnLst/>
            <a:rect l="l" t="t" r="r" b="b"/>
            <a:pathLst>
              <a:path w="2653242" h="4250045">
                <a:moveTo>
                  <a:pt x="0" y="0"/>
                </a:moveTo>
                <a:lnTo>
                  <a:pt x="2653243" y="0"/>
                </a:lnTo>
                <a:lnTo>
                  <a:pt x="2653243" y="4250044"/>
                </a:lnTo>
                <a:lnTo>
                  <a:pt x="0" y="425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14065" y="8179594"/>
            <a:ext cx="1085987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5"/>
              </a:lnSpc>
            </a:pP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Считается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что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знания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во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время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сна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волшебным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образом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перетекают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» </a:t>
            </a:r>
          </a:p>
          <a:p>
            <a:pPr algn="ctr">
              <a:lnSpc>
                <a:spcPts val="3165"/>
              </a:lnSpc>
            </a:pP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голову</a:t>
            </a:r>
            <a:r>
              <a:rPr lang="en-US" sz="30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73" dirty="0" err="1">
                <a:solidFill>
                  <a:srgbClr val="000000"/>
                </a:solidFill>
                <a:latin typeface="Comica" panose="020B0604020202020204" charset="-52"/>
              </a:rPr>
              <a:t>студента</a:t>
            </a:r>
            <a:endParaRPr lang="en-US" sz="307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44100" y="2313303"/>
            <a:ext cx="10958870" cy="2956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7"/>
              </a:lnSpc>
            </a:pP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ночь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перед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экзаменом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кладут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под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подушку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раскрытые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учебники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конспекты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807"/>
              </a:lnSpc>
            </a:pPr>
            <a:endParaRPr lang="en-US" sz="36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 marL="0" lvl="0" indent="0" algn="l">
              <a:lnSpc>
                <a:spcPts val="3807"/>
              </a:lnSpc>
              <a:spcBef>
                <a:spcPct val="0"/>
              </a:spcBef>
            </a:pP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Как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эта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примета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помогает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получить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хорошую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оценку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696" dirty="0" err="1">
                <a:solidFill>
                  <a:srgbClr val="000000"/>
                </a:solidFill>
                <a:latin typeface="Comica" panose="020B0604020202020204" charset="-52"/>
              </a:rPr>
              <a:t>экзамене</a:t>
            </a:r>
            <a:r>
              <a:rPr lang="en-US" sz="3696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5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2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4C7B6489-05A2-43A6-929D-FDC59F891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288177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6" y="0"/>
                </a:lnTo>
                <a:lnTo>
                  <a:pt x="3711646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23320" y="2216959"/>
            <a:ext cx="12346628" cy="3402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04"/>
              </a:lnSpc>
            </a:pP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XIX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век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доказал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мировому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сообществу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эффективность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профессионального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обучения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России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596" dirty="0" err="1">
                <a:solidFill>
                  <a:srgbClr val="000000"/>
                </a:solidFill>
                <a:latin typeface="Comica" panose="020B0604020202020204" charset="-52"/>
              </a:rPr>
              <a:t>названного</a:t>
            </a:r>
            <a:r>
              <a:rPr lang="en-US" sz="3596" dirty="0">
                <a:solidFill>
                  <a:srgbClr val="000000"/>
                </a:solidFill>
                <a:latin typeface="Comica" panose="020B0604020202020204" charset="-52"/>
              </a:rPr>
              <a:t> «……………».</a:t>
            </a:r>
          </a:p>
          <a:p>
            <a:pPr>
              <a:lnSpc>
                <a:spcPts val="3704"/>
              </a:lnSpc>
            </a:pPr>
            <a:endParaRPr lang="en-US" sz="359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2880"/>
              </a:lnSpc>
            </a:pP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Российскими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инженерами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преподавателями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>
              <a:lnSpc>
                <a:spcPts val="2880"/>
              </a:lnSpc>
            </a:pP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этот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период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было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завоевано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более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1500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наград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2880"/>
              </a:lnSpc>
            </a:pP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во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время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участия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Мировых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политехнических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и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промышленных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796" dirty="0" err="1">
                <a:solidFill>
                  <a:srgbClr val="000000"/>
                </a:solidFill>
                <a:latin typeface="Comica" panose="020B0604020202020204" charset="-52"/>
              </a:rPr>
              <a:t>выставках</a:t>
            </a:r>
            <a:r>
              <a:rPr lang="en-US" sz="2796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3288355" y="1707475"/>
            <a:ext cx="3151814" cy="3812113"/>
          </a:xfrm>
          <a:custGeom>
            <a:avLst/>
            <a:gdLst/>
            <a:ahLst/>
            <a:cxnLst/>
            <a:rect l="l" t="t" r="r" b="b"/>
            <a:pathLst>
              <a:path w="3151814" h="3812113">
                <a:moveTo>
                  <a:pt x="0" y="0"/>
                </a:moveTo>
                <a:lnTo>
                  <a:pt x="3151814" y="0"/>
                </a:lnTo>
                <a:lnTo>
                  <a:pt x="3151814" y="3812112"/>
                </a:lnTo>
                <a:lnTo>
                  <a:pt x="0" y="3812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515" r="-2224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14065" y="8503915"/>
            <a:ext cx="10859871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2"/>
              </a:lnSpc>
            </a:pPr>
            <a:r>
              <a:rPr lang="en-US" sz="4000" dirty="0">
                <a:solidFill>
                  <a:srgbClr val="000000"/>
                </a:solidFill>
                <a:latin typeface="Comica" panose="020B0604020202020204" charset="-52"/>
              </a:rPr>
              <a:t>«</a:t>
            </a:r>
            <a:r>
              <a:rPr lang="en-US" sz="3973" dirty="0" err="1">
                <a:solidFill>
                  <a:srgbClr val="000000"/>
                </a:solidFill>
                <a:latin typeface="Comica" panose="020B0604020202020204" charset="-52"/>
              </a:rPr>
              <a:t>Русская</a:t>
            </a:r>
            <a:r>
              <a:rPr lang="en-US" sz="3973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973" dirty="0" err="1">
                <a:solidFill>
                  <a:srgbClr val="000000"/>
                </a:solidFill>
                <a:latin typeface="Comica" panose="020B0604020202020204" charset="-52"/>
              </a:rPr>
              <a:t>система</a:t>
            </a:r>
            <a:r>
              <a:rPr lang="en-US" sz="4000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  <a:endParaRPr lang="en-US" sz="397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6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176748" y="1526904"/>
            <a:ext cx="3375028" cy="4801922"/>
          </a:xfrm>
          <a:custGeom>
            <a:avLst/>
            <a:gdLst/>
            <a:ahLst/>
            <a:cxnLst/>
            <a:rect l="l" t="t" r="r" b="b"/>
            <a:pathLst>
              <a:path w="3375028" h="4801922">
                <a:moveTo>
                  <a:pt x="0" y="0"/>
                </a:moveTo>
                <a:lnTo>
                  <a:pt x="3375028" y="0"/>
                </a:lnTo>
                <a:lnTo>
                  <a:pt x="3375028" y="4801922"/>
                </a:lnTo>
                <a:lnTo>
                  <a:pt x="0" y="4801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500074F3-8AAD-4B29-BA51-F077CBA9D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146755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45970" y="3055043"/>
            <a:ext cx="1959102" cy="1621772"/>
          </a:xfrm>
          <a:custGeom>
            <a:avLst/>
            <a:gdLst/>
            <a:ahLst/>
            <a:cxnLst/>
            <a:rect l="l" t="t" r="r" b="b"/>
            <a:pathLst>
              <a:path w="1959102" h="1621772">
                <a:moveTo>
                  <a:pt x="0" y="0"/>
                </a:moveTo>
                <a:lnTo>
                  <a:pt x="1959102" y="0"/>
                </a:lnTo>
                <a:lnTo>
                  <a:pt x="1959102" y="1621772"/>
                </a:lnTo>
                <a:lnTo>
                  <a:pt x="0" y="16217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05" t="-6192" r="-12905"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5073200" y="2590681"/>
            <a:ext cx="1821705" cy="2550495"/>
          </a:xfrm>
          <a:custGeom>
            <a:avLst/>
            <a:gdLst/>
            <a:ahLst/>
            <a:cxnLst/>
            <a:rect l="l" t="t" r="r" b="b"/>
            <a:pathLst>
              <a:path w="1821705" h="2550495">
                <a:moveTo>
                  <a:pt x="0" y="0"/>
                </a:moveTo>
                <a:lnTo>
                  <a:pt x="1821705" y="0"/>
                </a:lnTo>
                <a:lnTo>
                  <a:pt x="1821705" y="2550495"/>
                </a:lnTo>
                <a:lnTo>
                  <a:pt x="0" y="2550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48" b="-67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142932" y="4212908"/>
            <a:ext cx="2103038" cy="1602782"/>
          </a:xfrm>
          <a:custGeom>
            <a:avLst/>
            <a:gdLst/>
            <a:ahLst/>
            <a:cxnLst/>
            <a:rect l="l" t="t" r="r" b="b"/>
            <a:pathLst>
              <a:path w="2103038" h="1602782">
                <a:moveTo>
                  <a:pt x="0" y="0"/>
                </a:moveTo>
                <a:lnTo>
                  <a:pt x="2103038" y="0"/>
                </a:lnTo>
                <a:lnTo>
                  <a:pt x="2103038" y="1602781"/>
                </a:lnTo>
                <a:lnTo>
                  <a:pt x="0" y="16027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830" r="-863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201938" y="1456169"/>
            <a:ext cx="2044031" cy="1667015"/>
          </a:xfrm>
          <a:custGeom>
            <a:avLst/>
            <a:gdLst/>
            <a:ahLst/>
            <a:cxnLst/>
            <a:rect l="l" t="t" r="r" b="b"/>
            <a:pathLst>
              <a:path w="2044031" h="1667015">
                <a:moveTo>
                  <a:pt x="0" y="0"/>
                </a:moveTo>
                <a:lnTo>
                  <a:pt x="2044032" y="0"/>
                </a:lnTo>
                <a:lnTo>
                  <a:pt x="2044032" y="1667015"/>
                </a:lnTo>
                <a:lnTo>
                  <a:pt x="0" y="16670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876" r="-1016" b="-1212"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13064207" y="1015780"/>
            <a:ext cx="1821705" cy="2550495"/>
          </a:xfrm>
          <a:custGeom>
            <a:avLst/>
            <a:gdLst/>
            <a:ahLst/>
            <a:cxnLst/>
            <a:rect l="l" t="t" r="r" b="b"/>
            <a:pathLst>
              <a:path w="1821705" h="2550495">
                <a:moveTo>
                  <a:pt x="0" y="0"/>
                </a:moveTo>
                <a:lnTo>
                  <a:pt x="1821705" y="0"/>
                </a:lnTo>
                <a:lnTo>
                  <a:pt x="1821705" y="2550495"/>
                </a:lnTo>
                <a:lnTo>
                  <a:pt x="0" y="2550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11" b="-811"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13059870" y="3744744"/>
            <a:ext cx="1821705" cy="2550495"/>
          </a:xfrm>
          <a:custGeom>
            <a:avLst/>
            <a:gdLst/>
            <a:ahLst/>
            <a:cxnLst/>
            <a:rect l="l" t="t" r="r" b="b"/>
            <a:pathLst>
              <a:path w="1821705" h="2550495">
                <a:moveTo>
                  <a:pt x="0" y="0"/>
                </a:moveTo>
                <a:lnTo>
                  <a:pt x="1821705" y="0"/>
                </a:lnTo>
                <a:lnTo>
                  <a:pt x="1821705" y="2550495"/>
                </a:lnTo>
                <a:lnTo>
                  <a:pt x="0" y="2550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11" b="-8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35643" y="7763463"/>
            <a:ext cx="191557" cy="343180"/>
          </a:xfrm>
          <a:custGeom>
            <a:avLst/>
            <a:gdLst/>
            <a:ahLst/>
            <a:cxnLst/>
            <a:rect l="l" t="t" r="r" b="b"/>
            <a:pathLst>
              <a:path w="191557" h="343180">
                <a:moveTo>
                  <a:pt x="0" y="0"/>
                </a:moveTo>
                <a:lnTo>
                  <a:pt x="191557" y="0"/>
                </a:lnTo>
                <a:lnTo>
                  <a:pt x="191557" y="343180"/>
                </a:lnTo>
                <a:lnTo>
                  <a:pt x="0" y="343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2025249"/>
            <a:ext cx="11463348" cy="357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5"/>
              </a:lnSpc>
            </a:pP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студенческим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приметам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находится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115"/>
              </a:lnSpc>
            </a:pP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Москве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115"/>
              </a:lnSpc>
            </a:pP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Элементы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памятника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-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зачетная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книжка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ботинки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с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пятаками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под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пяткой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большая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пятикопеечная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монета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1978 г.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выпуска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окружность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с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названиями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вузов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115"/>
              </a:lnSpc>
            </a:pPr>
            <a:endParaRPr lang="en-US" sz="3025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115"/>
              </a:lnSpc>
            </a:pP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Что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делают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накануне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сессии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115"/>
              </a:lnSpc>
            </a:pP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у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каждого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атрибута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Comica" panose="020B0604020202020204" charset="-52"/>
              </a:rPr>
              <a:t>памятника</a:t>
            </a:r>
            <a:r>
              <a:rPr lang="en-US" sz="3025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87194" y="7862644"/>
            <a:ext cx="10295606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45"/>
              </a:lnSpc>
            </a:pPr>
            <a:r>
              <a:rPr lang="en-US" sz="1888" dirty="0" err="1">
                <a:solidFill>
                  <a:srgbClr val="000000"/>
                </a:solidFill>
                <a:latin typeface="Comica" panose="020B0604020202020204" charset="-52"/>
              </a:rPr>
              <a:t>Прикладывают</a:t>
            </a:r>
            <a:r>
              <a:rPr lang="en-US" sz="188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1888" dirty="0" err="1">
                <a:solidFill>
                  <a:srgbClr val="000000"/>
                </a:solidFill>
                <a:latin typeface="Comica" panose="020B0604020202020204" charset="-52"/>
              </a:rPr>
              <a:t>зачетку</a:t>
            </a:r>
            <a:r>
              <a:rPr lang="en-US" sz="1888" dirty="0">
                <a:solidFill>
                  <a:srgbClr val="000000"/>
                </a:solidFill>
                <a:latin typeface="Comica" panose="020B0604020202020204" charset="-52"/>
              </a:rPr>
              <a:t> к </a:t>
            </a:r>
            <a:r>
              <a:rPr lang="en-US" sz="1888" dirty="0" err="1">
                <a:solidFill>
                  <a:srgbClr val="000000"/>
                </a:solidFill>
                <a:latin typeface="Comica" panose="020B0604020202020204" charset="-52"/>
              </a:rPr>
              <a:t>бронзовому</a:t>
            </a:r>
            <a:r>
              <a:rPr lang="en-US" sz="188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1888" dirty="0" err="1">
                <a:solidFill>
                  <a:srgbClr val="000000"/>
                </a:solidFill>
                <a:latin typeface="Comica" panose="020B0604020202020204" charset="-52"/>
              </a:rPr>
              <a:t>прототипу</a:t>
            </a:r>
            <a:endParaRPr lang="en-US" sz="1888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7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7" name="Freeform 17"/>
          <p:cNvSpPr/>
          <p:nvPr/>
        </p:nvSpPr>
        <p:spPr>
          <a:xfrm rot="380284">
            <a:off x="4117286" y="8255285"/>
            <a:ext cx="191557" cy="343180"/>
          </a:xfrm>
          <a:custGeom>
            <a:avLst/>
            <a:gdLst/>
            <a:ahLst/>
            <a:cxnLst/>
            <a:rect l="l" t="t" r="r" b="b"/>
            <a:pathLst>
              <a:path w="191557" h="343180">
                <a:moveTo>
                  <a:pt x="0" y="0"/>
                </a:moveTo>
                <a:lnTo>
                  <a:pt x="191557" y="0"/>
                </a:lnTo>
                <a:lnTo>
                  <a:pt x="191557" y="343180"/>
                </a:lnTo>
                <a:lnTo>
                  <a:pt x="0" y="343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135643" y="8972653"/>
            <a:ext cx="191557" cy="343180"/>
          </a:xfrm>
          <a:custGeom>
            <a:avLst/>
            <a:gdLst/>
            <a:ahLst/>
            <a:cxnLst/>
            <a:rect l="l" t="t" r="r" b="b"/>
            <a:pathLst>
              <a:path w="191557" h="343180">
                <a:moveTo>
                  <a:pt x="0" y="0"/>
                </a:moveTo>
                <a:lnTo>
                  <a:pt x="191557" y="0"/>
                </a:lnTo>
                <a:lnTo>
                  <a:pt x="191557" y="343180"/>
                </a:lnTo>
                <a:lnTo>
                  <a:pt x="0" y="343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20" name="Picture 6" descr="Стрелки PNG Transparent Backgrounds Images | PNG Arts">
            <a:hlinkClick r:id="rId10" action="ppaction://hlinksldjump"/>
            <a:extLst>
              <a:ext uri="{FF2B5EF4-FFF2-40B4-BE49-F238E27FC236}">
                <a16:creationId xmlns:a16="http://schemas.microsoft.com/office/drawing/2014/main" xmlns="" id="{0078C4A2-8E58-49EE-B041-79C8895B1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79918" y="8221454"/>
            <a:ext cx="9144000" cy="5796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945"/>
              </a:lnSpc>
            </a:pPr>
            <a:r>
              <a:rPr lang="ru-RU" dirty="0">
                <a:solidFill>
                  <a:srgbClr val="000000"/>
                </a:solidFill>
                <a:latin typeface="Comica" panose="020B0604020202020204" charset="-52"/>
              </a:rPr>
              <a:t>Б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ерут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пять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копеек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встают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туфли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бросают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монетку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так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чтобы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попасть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главную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пятикопеечную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монету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центре</a:t>
            </a:r>
            <a:endParaRPr lang="en-US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79918" y="8861749"/>
            <a:ext cx="9144000" cy="57964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ts val="1945"/>
              </a:lnSpc>
              <a:spcBef>
                <a:spcPct val="0"/>
              </a:spcBef>
            </a:pP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Встают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главную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пятерку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центре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памятника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, и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стараются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попасть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монетой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название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своего</a:t>
            </a:r>
            <a:r>
              <a:rPr lang="en-US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a" panose="020B0604020202020204" charset="-52"/>
              </a:rPr>
              <a:t>ВУЗа</a:t>
            </a:r>
            <a:endParaRPr lang="en-US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128296" y="1380175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021071" y="2430765"/>
            <a:ext cx="5308904" cy="3646846"/>
          </a:xfrm>
          <a:custGeom>
            <a:avLst/>
            <a:gdLst/>
            <a:ahLst/>
            <a:cxnLst/>
            <a:rect l="l" t="t" r="r" b="b"/>
            <a:pathLst>
              <a:path w="5308904" h="3646846">
                <a:moveTo>
                  <a:pt x="0" y="0"/>
                </a:moveTo>
                <a:lnTo>
                  <a:pt x="5308904" y="0"/>
                </a:lnTo>
                <a:lnTo>
                  <a:pt x="5308904" y="3646845"/>
                </a:lnTo>
                <a:lnTo>
                  <a:pt x="0" y="36468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411715"/>
            <a:ext cx="12674393" cy="3054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5"/>
              </a:lnSpc>
            </a:pP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Московский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государственный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университет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основан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в 1755 г.</a:t>
            </a:r>
          </a:p>
          <a:p>
            <a:pPr>
              <a:lnSpc>
                <a:spcPts val="3445"/>
              </a:lnSpc>
            </a:pPr>
            <a:endParaRPr lang="en-US" sz="3344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445"/>
              </a:lnSpc>
            </a:pPr>
            <a:endParaRPr lang="en-US" sz="3344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445"/>
              </a:lnSpc>
            </a:pP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Назовите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имя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основателя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344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университета</a:t>
            </a:r>
            <a:r>
              <a:rPr lang="en-US" sz="3344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445"/>
              </a:lnSpc>
            </a:pPr>
            <a:endParaRPr lang="en-US" sz="3344" dirty="0">
              <a:solidFill>
                <a:srgbClr val="000000"/>
              </a:solidFill>
              <a:latin typeface="Comica" panose="020B0604020202020204" charset="-52"/>
            </a:endParaRPr>
          </a:p>
          <a:p>
            <a:pPr marL="0" lvl="0" indent="0" algn="l">
              <a:lnSpc>
                <a:spcPts val="2755"/>
              </a:lnSpc>
              <a:spcBef>
                <a:spcPct val="0"/>
              </a:spcBef>
            </a:pPr>
            <a:endParaRPr lang="en-US" sz="3344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8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027331" y="8212031"/>
            <a:ext cx="880988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9"/>
              </a:lnSpc>
              <a:spcBef>
                <a:spcPct val="0"/>
              </a:spcBef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Михаил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Васильевич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Ломоносов</a:t>
            </a:r>
            <a:endParaRPr lang="en-US" sz="3786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2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85655783-AF15-4168-B1B1-17E377C03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146755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34111" y="1928355"/>
            <a:ext cx="11531860" cy="4974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6"/>
              </a:lnSpc>
            </a:pP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в г.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тула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есть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студенческому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хвосту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16"/>
              </a:lnSpc>
            </a:pPr>
            <a:endParaRPr lang="en-US" sz="2928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16"/>
              </a:lnSpc>
            </a:pP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самый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милый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монумент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представляет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собой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дракончика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высотой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чуть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более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20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см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котор</a:t>
            </a:r>
            <a:r>
              <a:rPr lang="ru-RU" sz="2928" dirty="0">
                <a:solidFill>
                  <a:srgbClr val="000000"/>
                </a:solidFill>
                <a:latin typeface="Comica" panose="020B0604020202020204" charset="-52"/>
              </a:rPr>
              <a:t>ы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й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озадаченно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смотрит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свой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хвост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016"/>
              </a:lnSpc>
            </a:pP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лапах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у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него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зачетка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и,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судя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отсутствию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16"/>
              </a:lnSpc>
            </a:pP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у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него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драгоценной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конечности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все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экзамены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16"/>
              </a:lnSpc>
            </a:pP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у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него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сданы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16"/>
              </a:lnSpc>
            </a:pPr>
            <a:endParaRPr lang="en-US" sz="2928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16"/>
              </a:lnSpc>
            </a:pP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Какая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надпись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указана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постаменте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всей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28" dirty="0" err="1">
                <a:solidFill>
                  <a:srgbClr val="000000"/>
                </a:solidFill>
                <a:latin typeface="Comica" panose="020B0604020202020204" charset="-52"/>
              </a:rPr>
              <a:t>окружности</a:t>
            </a:r>
            <a:r>
              <a:rPr lang="en-US" sz="2928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016"/>
              </a:lnSpc>
            </a:pPr>
            <a:endParaRPr lang="en-US" sz="2928" dirty="0">
              <a:solidFill>
                <a:srgbClr val="000000"/>
              </a:solidFill>
              <a:latin typeface="Comica"/>
            </a:endParaRPr>
          </a:p>
          <a:p>
            <a:pPr marL="0" lvl="0" indent="0" algn="l">
              <a:lnSpc>
                <a:spcPts val="2412"/>
              </a:lnSpc>
              <a:spcBef>
                <a:spcPct val="0"/>
              </a:spcBef>
            </a:pPr>
            <a:endParaRPr lang="en-US" sz="2928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985200" y="1253066"/>
            <a:ext cx="3577242" cy="4355552"/>
          </a:xfrm>
          <a:custGeom>
            <a:avLst/>
            <a:gdLst/>
            <a:ahLst/>
            <a:cxnLst/>
            <a:rect l="l" t="t" r="r" b="b"/>
            <a:pathLst>
              <a:path w="3577242" h="4355552">
                <a:moveTo>
                  <a:pt x="0" y="0"/>
                </a:moveTo>
                <a:lnTo>
                  <a:pt x="3577242" y="0"/>
                </a:lnTo>
                <a:lnTo>
                  <a:pt x="3577242" y="4355552"/>
                </a:lnTo>
                <a:lnTo>
                  <a:pt x="0" y="4355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530" b="-1859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15754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9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127705" y="8496300"/>
            <a:ext cx="455927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99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Comica" panose="020B0604020202020204" charset="-52"/>
              </a:rPr>
              <a:t>«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без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хвостов</a:t>
            </a:r>
            <a:r>
              <a:rPr lang="en-US" sz="3600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838280" y="1147598"/>
            <a:ext cx="3871082" cy="5507698"/>
          </a:xfrm>
          <a:custGeom>
            <a:avLst/>
            <a:gdLst/>
            <a:ahLst/>
            <a:cxnLst/>
            <a:rect l="l" t="t" r="r" b="b"/>
            <a:pathLst>
              <a:path w="3871082" h="5507698">
                <a:moveTo>
                  <a:pt x="0" y="0"/>
                </a:moveTo>
                <a:lnTo>
                  <a:pt x="3871082" y="0"/>
                </a:lnTo>
                <a:lnTo>
                  <a:pt x="3871082" y="5507698"/>
                </a:lnTo>
                <a:lnTo>
                  <a:pt x="0" y="550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3B2A0C1B-32AA-4140-85B5-0146E6D1D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67803" y="-1371189"/>
            <a:ext cx="2083738" cy="6744639"/>
          </a:xfrm>
          <a:custGeom>
            <a:avLst/>
            <a:gdLst/>
            <a:ahLst/>
            <a:cxnLst/>
            <a:rect l="l" t="t" r="r" b="b"/>
            <a:pathLst>
              <a:path w="2083738" h="6744639">
                <a:moveTo>
                  <a:pt x="0" y="0"/>
                </a:moveTo>
                <a:lnTo>
                  <a:pt x="2083738" y="0"/>
                </a:lnTo>
                <a:lnTo>
                  <a:pt x="2083738" y="6744639"/>
                </a:lnTo>
                <a:lnTo>
                  <a:pt x="0" y="6744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04025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10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86659" y="7900566"/>
            <a:ext cx="10682124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Пристегнутый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крючок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обязательно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899"/>
              </a:lnSpc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поймает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халяву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». </a:t>
            </a:r>
          </a:p>
          <a:p>
            <a:pPr algn="ctr">
              <a:lnSpc>
                <a:spcPts val="3899"/>
              </a:lnSpc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Главное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—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не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пораниться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972555"/>
            <a:ext cx="12122049" cy="3615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Отправляясь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 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экзамен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к 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левому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ботинку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нужно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пристегнуть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рыболовный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крючок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4620"/>
              </a:lnSpc>
              <a:spcBef>
                <a:spcPct val="0"/>
              </a:spcBef>
            </a:pPr>
            <a:endParaRPr lang="en-US" sz="4486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Объясните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зачем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студенту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экзамене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486" dirty="0" err="1">
                <a:solidFill>
                  <a:srgbClr val="000000"/>
                </a:solidFill>
                <a:latin typeface="Comica" panose="020B0604020202020204" charset="-52"/>
              </a:rPr>
              <a:t>крючок</a:t>
            </a:r>
            <a:r>
              <a:rPr lang="en-US" sz="4486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</p:txBody>
      </p:sp>
      <p:pic>
        <p:nvPicPr>
          <p:cNvPr id="12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E6F7AA0A-FE3A-4BA6-A430-266A85CF9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83710" y="1717734"/>
            <a:ext cx="3315911" cy="4083754"/>
          </a:xfrm>
          <a:custGeom>
            <a:avLst/>
            <a:gdLst/>
            <a:ahLst/>
            <a:cxnLst/>
            <a:rect l="l" t="t" r="r" b="b"/>
            <a:pathLst>
              <a:path w="3315911" h="4083754">
                <a:moveTo>
                  <a:pt x="0" y="0"/>
                </a:moveTo>
                <a:lnTo>
                  <a:pt x="3315911" y="0"/>
                </a:lnTo>
                <a:lnTo>
                  <a:pt x="3315911" y="4083754"/>
                </a:lnTo>
                <a:lnTo>
                  <a:pt x="0" y="4083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035" r="-4051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04025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11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27370" y="8496300"/>
            <a:ext cx="613360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99"/>
              </a:lnSpc>
              <a:spcBef>
                <a:spcPct val="0"/>
              </a:spcBef>
            </a:pP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«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Интересующийс</a:t>
            </a:r>
            <a:r>
              <a:rPr lang="ru-RU" sz="3786" dirty="0">
                <a:solidFill>
                  <a:srgbClr val="000000"/>
                </a:solidFill>
                <a:latin typeface="Comica" panose="020B0604020202020204" charset="-52"/>
              </a:rPr>
              <a:t>Я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76921"/>
            <a:ext cx="11054035" cy="384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40"/>
              </a:lnSpc>
            </a:pP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ранний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период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Нового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4240"/>
              </a:lnSpc>
            </a:pP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времени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появилось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латинское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4240"/>
              </a:lnSpc>
            </a:pP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обозначение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“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studiosus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”.</a:t>
            </a:r>
          </a:p>
          <a:p>
            <a:pPr>
              <a:lnSpc>
                <a:spcPts val="4240"/>
              </a:lnSpc>
            </a:pPr>
            <a:endParaRPr lang="en-US" sz="4117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4240"/>
              </a:lnSpc>
            </a:pP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Как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переводится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русский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язык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4240"/>
              </a:lnSpc>
            </a:pP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латинское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слово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 “</a:t>
            </a:r>
            <a:r>
              <a:rPr lang="en-US" sz="4117" dirty="0" err="1">
                <a:solidFill>
                  <a:srgbClr val="000000"/>
                </a:solidFill>
                <a:latin typeface="Comica" panose="020B0604020202020204" charset="-52"/>
              </a:rPr>
              <a:t>studiosus</a:t>
            </a:r>
            <a:r>
              <a:rPr lang="en-US" sz="4117" dirty="0">
                <a:solidFill>
                  <a:srgbClr val="000000"/>
                </a:solidFill>
                <a:latin typeface="Comica" panose="020B0604020202020204" charset="-52"/>
              </a:rPr>
              <a:t>”?</a:t>
            </a:r>
          </a:p>
          <a:p>
            <a:pPr>
              <a:lnSpc>
                <a:spcPts val="4240"/>
              </a:lnSpc>
              <a:spcBef>
                <a:spcPct val="0"/>
              </a:spcBef>
            </a:pPr>
            <a:endParaRPr lang="en-US" sz="4117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201879" y="1526904"/>
            <a:ext cx="3397741" cy="4930504"/>
          </a:xfrm>
          <a:custGeom>
            <a:avLst/>
            <a:gdLst/>
            <a:ahLst/>
            <a:cxnLst/>
            <a:rect l="l" t="t" r="r" b="b"/>
            <a:pathLst>
              <a:path w="3397741" h="4930504">
                <a:moveTo>
                  <a:pt x="0" y="0"/>
                </a:moveTo>
                <a:lnTo>
                  <a:pt x="3397742" y="0"/>
                </a:lnTo>
                <a:lnTo>
                  <a:pt x="3397742" y="4930504"/>
                </a:lnTo>
                <a:lnTo>
                  <a:pt x="0" y="4930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5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9F245535-20E0-4919-A2BC-F85F2EDED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28713" y="2149797"/>
            <a:ext cx="4170492" cy="3127053"/>
          </a:xfrm>
          <a:custGeom>
            <a:avLst/>
            <a:gdLst/>
            <a:ahLst/>
            <a:cxnLst/>
            <a:rect l="l" t="t" r="r" b="b"/>
            <a:pathLst>
              <a:path w="4170492" h="3127053">
                <a:moveTo>
                  <a:pt x="0" y="0"/>
                </a:moveTo>
                <a:lnTo>
                  <a:pt x="4170492" y="0"/>
                </a:lnTo>
                <a:lnTo>
                  <a:pt x="4170492" y="3127053"/>
                </a:lnTo>
                <a:lnTo>
                  <a:pt x="0" y="3127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2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04025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12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49482" y="7900566"/>
            <a:ext cx="10743208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превратились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899"/>
              </a:lnSpc>
            </a:pP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награду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для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лучших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воспитанниц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899"/>
              </a:lnSpc>
              <a:spcBef>
                <a:spcPct val="0"/>
              </a:spcBef>
            </a:pP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Санкт-Петербургских</a:t>
            </a:r>
            <a:r>
              <a:rPr lang="en-US" sz="3786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86" dirty="0" err="1">
                <a:solidFill>
                  <a:srgbClr val="000000"/>
                </a:solidFill>
                <a:latin typeface="Comica" panose="020B0604020202020204" charset="-52"/>
              </a:rPr>
              <a:t>институтов</a:t>
            </a:r>
            <a:endParaRPr lang="en-US" sz="3786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5738" y="1919516"/>
            <a:ext cx="12003455" cy="3492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7"/>
              </a:lnSpc>
            </a:pP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Шифры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(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золотые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знаки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отличия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847"/>
              </a:lnSpc>
            </a:pP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виде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вензеля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императрицы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),</a:t>
            </a:r>
          </a:p>
          <a:p>
            <a:pPr>
              <a:lnSpc>
                <a:spcPts val="3847"/>
              </a:lnSpc>
            </a:pP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усыпанные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драгоценными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камнями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украшали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платья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придворных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фрейлин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847"/>
              </a:lnSpc>
            </a:pP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847"/>
              </a:lnSpc>
              <a:spcBef>
                <a:spcPct val="0"/>
              </a:spcBef>
            </a:pP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какой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смысл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приобрели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украшения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позже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? </a:t>
            </a:r>
          </a:p>
        </p:txBody>
      </p:sp>
      <p:sp>
        <p:nvSpPr>
          <p:cNvPr id="11" name="Freeform 11"/>
          <p:cNvSpPr/>
          <p:nvPr/>
        </p:nvSpPr>
        <p:spPr>
          <a:xfrm rot="-5400000">
            <a:off x="13293820" y="1248071"/>
            <a:ext cx="3397741" cy="4930504"/>
          </a:xfrm>
          <a:custGeom>
            <a:avLst/>
            <a:gdLst/>
            <a:ahLst/>
            <a:cxnLst/>
            <a:rect l="l" t="t" r="r" b="b"/>
            <a:pathLst>
              <a:path w="3397741" h="4930504">
                <a:moveTo>
                  <a:pt x="0" y="0"/>
                </a:moveTo>
                <a:lnTo>
                  <a:pt x="3397741" y="0"/>
                </a:lnTo>
                <a:lnTo>
                  <a:pt x="3397741" y="4930505"/>
                </a:lnTo>
                <a:lnTo>
                  <a:pt x="0" y="49305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ED83B32D-A40C-414A-B1F4-0610D4C71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40169" y="219603"/>
            <a:ext cx="1638262" cy="740631"/>
          </a:xfrm>
          <a:custGeom>
            <a:avLst/>
            <a:gdLst/>
            <a:ahLst/>
            <a:cxnLst/>
            <a:rect l="l" t="t" r="r" b="b"/>
            <a:pathLst>
              <a:path w="1638262" h="740631">
                <a:moveTo>
                  <a:pt x="0" y="0"/>
                </a:moveTo>
                <a:lnTo>
                  <a:pt x="1638262" y="0"/>
                </a:lnTo>
                <a:lnTo>
                  <a:pt x="1638262" y="740631"/>
                </a:lnTo>
                <a:lnTo>
                  <a:pt x="0" y="740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004025" y="355464"/>
            <a:ext cx="4856493" cy="117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/>
              </a:rPr>
              <a:t>13 </a:t>
            </a:r>
            <a:r>
              <a:rPr lang="en-US" sz="7493" dirty="0" err="1">
                <a:solidFill>
                  <a:srgbClr val="000000"/>
                </a:solidFill>
                <a:latin typeface="Comica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21089" y="3302178"/>
            <a:ext cx="12003455" cy="232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2"/>
              </a:lnSpc>
            </a:pPr>
            <a:r>
              <a:rPr lang="en-US" sz="4235" dirty="0" err="1">
                <a:solidFill>
                  <a:srgbClr val="000000"/>
                </a:solidFill>
                <a:latin typeface="Comica"/>
              </a:rPr>
              <a:t>Поздравляем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!</a:t>
            </a:r>
          </a:p>
          <a:p>
            <a:pPr>
              <a:lnSpc>
                <a:spcPts val="4362"/>
              </a:lnSpc>
            </a:pPr>
            <a:endParaRPr lang="en-US" sz="4235" dirty="0">
              <a:solidFill>
                <a:srgbClr val="000000"/>
              </a:solidFill>
              <a:latin typeface="Comica"/>
            </a:endParaRPr>
          </a:p>
          <a:p>
            <a:pPr>
              <a:lnSpc>
                <a:spcPts val="4362"/>
              </a:lnSpc>
            </a:pPr>
            <a:r>
              <a:rPr lang="en-US" sz="4235" dirty="0" err="1">
                <a:solidFill>
                  <a:srgbClr val="000000"/>
                </a:solidFill>
                <a:latin typeface="Comica"/>
              </a:rPr>
              <a:t>Это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счастливый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билет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, </a:t>
            </a:r>
          </a:p>
          <a:p>
            <a:pPr>
              <a:lnSpc>
                <a:spcPts val="4362"/>
              </a:lnSpc>
              <a:spcBef>
                <a:spcPct val="0"/>
              </a:spcBef>
            </a:pPr>
            <a:r>
              <a:rPr lang="en-US" sz="4235" dirty="0" err="1">
                <a:solidFill>
                  <a:srgbClr val="000000"/>
                </a:solidFill>
                <a:latin typeface="Comica"/>
              </a:rPr>
              <a:t>вам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нужно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назвать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фио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 </a:t>
            </a:r>
            <a:r>
              <a:rPr lang="en-US" sz="4235" dirty="0" err="1">
                <a:solidFill>
                  <a:srgbClr val="000000"/>
                </a:solidFill>
                <a:latin typeface="Comica"/>
              </a:rPr>
              <a:t>ведущего</a:t>
            </a:r>
            <a:r>
              <a:rPr lang="en-US" sz="4235" dirty="0">
                <a:solidFill>
                  <a:srgbClr val="000000"/>
                </a:solidFill>
                <a:latin typeface="Comica"/>
              </a:rPr>
              <a:t>.</a:t>
            </a:r>
          </a:p>
        </p:txBody>
      </p:sp>
      <p:pic>
        <p:nvPicPr>
          <p:cNvPr id="9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1FA258C8-BEC0-4F8A-9218-76223937C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078193" y="1526904"/>
            <a:ext cx="4033834" cy="3680874"/>
          </a:xfrm>
          <a:custGeom>
            <a:avLst/>
            <a:gdLst/>
            <a:ahLst/>
            <a:cxnLst/>
            <a:rect l="l" t="t" r="r" b="b"/>
            <a:pathLst>
              <a:path w="4033834" h="3680874">
                <a:moveTo>
                  <a:pt x="0" y="0"/>
                </a:moveTo>
                <a:lnTo>
                  <a:pt x="4033834" y="0"/>
                </a:lnTo>
                <a:lnTo>
                  <a:pt x="4033834" y="3680874"/>
                </a:lnTo>
                <a:lnTo>
                  <a:pt x="0" y="36808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04025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14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50012" y="7851890"/>
            <a:ext cx="12088317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7"/>
              </a:lnSpc>
            </a:pP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шоколадку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 algn="ctr">
              <a:lnSpc>
                <a:spcPts val="2777"/>
              </a:lnSpc>
            </a:pP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Если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знания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вдруг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захотят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уползти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» 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из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головы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 algn="ctr">
              <a:lnSpc>
                <a:spcPts val="2777"/>
              </a:lnSpc>
            </a:pP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то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впитаются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шоколадку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, а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утром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при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съедении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вернутся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организм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697" dirty="0" err="1">
                <a:solidFill>
                  <a:srgbClr val="000000"/>
                </a:solidFill>
                <a:latin typeface="Comica" panose="020B0604020202020204" charset="-52"/>
              </a:rPr>
              <a:t>экзаменуемого</a:t>
            </a:r>
            <a:r>
              <a:rPr lang="en-US" sz="2697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2298" y="1928355"/>
            <a:ext cx="12003455" cy="3977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7"/>
              </a:lnSpc>
            </a:pP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ночь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перед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экзаменом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кладут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под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подушку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раскрытые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учебники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конспекты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847"/>
              </a:lnSpc>
            </a:pP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Помимо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них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кровать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кладут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... ?</a:t>
            </a:r>
          </a:p>
          <a:p>
            <a:pPr>
              <a:lnSpc>
                <a:spcPts val="3847"/>
              </a:lnSpc>
            </a:pPr>
            <a:endParaRPr lang="en-US" sz="3735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847"/>
              </a:lnSpc>
            </a:pP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Что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кладут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ночь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перед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экзаменом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ноги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735" dirty="0" err="1">
                <a:solidFill>
                  <a:srgbClr val="000000"/>
                </a:solidFill>
                <a:latin typeface="Comica" panose="020B0604020202020204" charset="-52"/>
              </a:rPr>
              <a:t>почему</a:t>
            </a:r>
            <a:r>
              <a:rPr lang="en-US" sz="3735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847"/>
              </a:lnSpc>
              <a:spcBef>
                <a:spcPct val="0"/>
              </a:spcBef>
            </a:pPr>
            <a:endParaRPr lang="en-US" sz="3735" dirty="0">
              <a:solidFill>
                <a:srgbClr val="000000"/>
              </a:solidFill>
              <a:latin typeface="Comica"/>
            </a:endParaRPr>
          </a:p>
        </p:txBody>
      </p:sp>
      <p:pic>
        <p:nvPicPr>
          <p:cNvPr id="12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1CD9732D-9E28-4B8E-B5CD-54506A453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728223" y="8008528"/>
            <a:ext cx="9331895" cy="14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если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потереть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бронзовый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лоб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или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колено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Вечного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студента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 algn="ctr">
              <a:lnSpc>
                <a:spcPts val="3553"/>
              </a:lnSpc>
              <a:spcBef>
                <a:spcPct val="0"/>
              </a:spcBef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то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все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экзамены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сдашь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успешно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.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8" y="2108861"/>
            <a:ext cx="11668179" cy="427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Саратов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–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город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Именно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здесь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установлен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Вечному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студенту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который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стал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символом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первой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сессии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бессонных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ночей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попытке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всё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выучить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Студенты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активно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навещают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предверии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время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сессии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Назовите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ритуал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для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успешной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сдачи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экзамена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/>
            </a:endParaRPr>
          </a:p>
          <a:p>
            <a:pPr>
              <a:lnSpc>
                <a:spcPts val="3028"/>
              </a:lnSpc>
              <a:spcBef>
                <a:spcPct val="0"/>
              </a:spcBef>
            </a:pPr>
            <a:endParaRPr lang="en-US" sz="2940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2739898" y="2178546"/>
            <a:ext cx="4217246" cy="3057147"/>
          </a:xfrm>
          <a:custGeom>
            <a:avLst/>
            <a:gdLst/>
            <a:ahLst/>
            <a:cxnLst/>
            <a:rect l="l" t="t" r="r" b="b"/>
            <a:pathLst>
              <a:path w="4217246" h="3057147">
                <a:moveTo>
                  <a:pt x="0" y="0"/>
                </a:moveTo>
                <a:lnTo>
                  <a:pt x="4217246" y="0"/>
                </a:lnTo>
                <a:lnTo>
                  <a:pt x="4217246" y="3057147"/>
                </a:lnTo>
                <a:lnTo>
                  <a:pt x="0" y="3057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730" b="-1730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04025" y="355464"/>
            <a:ext cx="4856493" cy="117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/>
              </a:rPr>
              <a:t>15 </a:t>
            </a:r>
            <a:r>
              <a:rPr lang="en-US" sz="7493" dirty="0" err="1">
                <a:solidFill>
                  <a:srgbClr val="000000"/>
                </a:solidFill>
                <a:latin typeface="Comica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1" name="Freeform 11"/>
          <p:cNvSpPr/>
          <p:nvPr/>
        </p:nvSpPr>
        <p:spPr>
          <a:xfrm rot="-5400000">
            <a:off x="13434156" y="1241867"/>
            <a:ext cx="3397741" cy="4930504"/>
          </a:xfrm>
          <a:custGeom>
            <a:avLst/>
            <a:gdLst/>
            <a:ahLst/>
            <a:cxnLst/>
            <a:rect l="l" t="t" r="r" b="b"/>
            <a:pathLst>
              <a:path w="3397741" h="4930504">
                <a:moveTo>
                  <a:pt x="0" y="0"/>
                </a:moveTo>
                <a:lnTo>
                  <a:pt x="3397742" y="0"/>
                </a:lnTo>
                <a:lnTo>
                  <a:pt x="3397742" y="4930505"/>
                </a:lnTo>
                <a:lnTo>
                  <a:pt x="0" y="49305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FE3B14A1-B488-467D-8631-E5C54AC1C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50988" y="1736085"/>
            <a:ext cx="3133914" cy="3996979"/>
          </a:xfrm>
          <a:custGeom>
            <a:avLst/>
            <a:gdLst/>
            <a:ahLst/>
            <a:cxnLst/>
            <a:rect l="l" t="t" r="r" b="b"/>
            <a:pathLst>
              <a:path w="3133914" h="3996979">
                <a:moveTo>
                  <a:pt x="0" y="0"/>
                </a:moveTo>
                <a:lnTo>
                  <a:pt x="3133913" y="0"/>
                </a:lnTo>
                <a:lnTo>
                  <a:pt x="3133913" y="3996979"/>
                </a:lnTo>
                <a:lnTo>
                  <a:pt x="0" y="39969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33" b="-356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148037" y="7729116"/>
            <a:ext cx="6759368" cy="188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endParaRPr dirty="0"/>
          </a:p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повесть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Отцы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дети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Иван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сергеевич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тургенев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553"/>
              </a:lnSpc>
              <a:spcBef>
                <a:spcPct val="0"/>
              </a:spcBef>
            </a:pP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0894" y="2345556"/>
            <a:ext cx="11668179" cy="389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Родился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Евгений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Васильевич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Базаров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семье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полкового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лекаря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Василия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Базарова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дворянки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Арины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Власьевны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Пошёл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стопам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отца</a:t>
            </a: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выучился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доктора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Герой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какого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произведения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описан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выше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  <a:spcBef>
                <a:spcPct val="0"/>
              </a:spcBef>
            </a:pPr>
            <a:endParaRPr lang="en-US" sz="2940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04025" y="355464"/>
            <a:ext cx="485649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16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2438124" y="1526904"/>
            <a:ext cx="3397741" cy="4930504"/>
          </a:xfrm>
          <a:custGeom>
            <a:avLst/>
            <a:gdLst/>
            <a:ahLst/>
            <a:cxnLst/>
            <a:rect l="l" t="t" r="r" b="b"/>
            <a:pathLst>
              <a:path w="3397741" h="4930504">
                <a:moveTo>
                  <a:pt x="0" y="0"/>
                </a:moveTo>
                <a:lnTo>
                  <a:pt x="3397741" y="0"/>
                </a:lnTo>
                <a:lnTo>
                  <a:pt x="3397741" y="4930504"/>
                </a:lnTo>
                <a:lnTo>
                  <a:pt x="0" y="4930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31FF7901-FC62-420F-AE26-EFD6E011D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50894" y="2345556"/>
            <a:ext cx="11668179" cy="465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центре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города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установлен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памятник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студентам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виде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бронзовых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Шурика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Лидочки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из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известного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кинофильма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Леонида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Гайдая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Операции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«Ы»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другие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приключения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Шурика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».</a:t>
            </a:r>
          </a:p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Какую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студенческую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примету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нарушают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Шурик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Лидочка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запечатленные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памятнике</a:t>
            </a: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/>
            </a:endParaRP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/>
            </a:endParaRPr>
          </a:p>
          <a:p>
            <a:pPr>
              <a:lnSpc>
                <a:spcPts val="3028"/>
              </a:lnSpc>
              <a:spcBef>
                <a:spcPct val="0"/>
              </a:spcBef>
            </a:pPr>
            <a:endParaRPr lang="en-US" sz="2940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81269" y="1526904"/>
            <a:ext cx="3285490" cy="4147102"/>
          </a:xfrm>
          <a:custGeom>
            <a:avLst/>
            <a:gdLst/>
            <a:ahLst/>
            <a:cxnLst/>
            <a:rect l="l" t="t" r="r" b="b"/>
            <a:pathLst>
              <a:path w="3285490" h="4147102">
                <a:moveTo>
                  <a:pt x="0" y="0"/>
                </a:moveTo>
                <a:lnTo>
                  <a:pt x="3285490" y="0"/>
                </a:lnTo>
                <a:lnTo>
                  <a:pt x="3285490" y="4147102"/>
                </a:lnTo>
                <a:lnTo>
                  <a:pt x="0" y="41471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26575" y="7822500"/>
            <a:ext cx="10426072" cy="14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endParaRPr dirty="0"/>
          </a:p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пути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экзамен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нельзя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наступать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 algn="ctr">
              <a:lnSpc>
                <a:spcPts val="3553"/>
              </a:lnSpc>
              <a:spcBef>
                <a:spcPct val="0"/>
              </a:spcBef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крышки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канализационных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люков</a:t>
            </a:r>
            <a:endParaRPr lang="en-US" sz="3450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04025" y="355464"/>
            <a:ext cx="4856493" cy="117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/>
              </a:rPr>
              <a:t>17 </a:t>
            </a:r>
            <a:r>
              <a:rPr lang="en-US" sz="7493" dirty="0" err="1">
                <a:solidFill>
                  <a:srgbClr val="000000"/>
                </a:solidFill>
                <a:latin typeface="Comica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2869017" y="1526904"/>
            <a:ext cx="3397741" cy="4930504"/>
          </a:xfrm>
          <a:custGeom>
            <a:avLst/>
            <a:gdLst/>
            <a:ahLst/>
            <a:cxnLst/>
            <a:rect l="l" t="t" r="r" b="b"/>
            <a:pathLst>
              <a:path w="3397741" h="4930504">
                <a:moveTo>
                  <a:pt x="0" y="0"/>
                </a:moveTo>
                <a:lnTo>
                  <a:pt x="3397742" y="0"/>
                </a:lnTo>
                <a:lnTo>
                  <a:pt x="3397742" y="4930504"/>
                </a:lnTo>
                <a:lnTo>
                  <a:pt x="0" y="4930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8329221B-6A4E-4BE1-BEBF-9414CAA5A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5289" y="2393053"/>
            <a:ext cx="11668179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В 1838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году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была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утверждена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медаль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память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открытия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Императорского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Санкт-Петербургского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здании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Двенадцати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Коллегий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Чей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профиль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изображен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аверсе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(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лицевой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стороне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) и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реверсе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(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обратной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стороне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)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медали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028"/>
              </a:lnSpc>
              <a:spcBef>
                <a:spcPct val="0"/>
              </a:spcBef>
            </a:pPr>
            <a:endParaRPr lang="en-US" sz="2940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999403" y="3025273"/>
            <a:ext cx="3225409" cy="3268073"/>
          </a:xfrm>
          <a:custGeom>
            <a:avLst/>
            <a:gdLst/>
            <a:ahLst/>
            <a:cxnLst/>
            <a:rect l="l" t="t" r="r" b="b"/>
            <a:pathLst>
              <a:path w="3225409" h="3268073">
                <a:moveTo>
                  <a:pt x="0" y="0"/>
                </a:moveTo>
                <a:lnTo>
                  <a:pt x="3225408" y="0"/>
                </a:lnTo>
                <a:lnTo>
                  <a:pt x="3225408" y="3268073"/>
                </a:lnTo>
                <a:lnTo>
                  <a:pt x="0" y="32680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58435" y="1033364"/>
            <a:ext cx="3243736" cy="3284384"/>
          </a:xfrm>
          <a:custGeom>
            <a:avLst/>
            <a:gdLst/>
            <a:ahLst/>
            <a:cxnLst/>
            <a:rect l="l" t="t" r="r" b="b"/>
            <a:pathLst>
              <a:path w="3243736" h="3284384">
                <a:moveTo>
                  <a:pt x="0" y="0"/>
                </a:moveTo>
                <a:lnTo>
                  <a:pt x="3243736" y="0"/>
                </a:lnTo>
                <a:lnTo>
                  <a:pt x="3243736" y="3284384"/>
                </a:lnTo>
                <a:lnTo>
                  <a:pt x="0" y="3284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596539" y="8025705"/>
            <a:ext cx="959526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аверс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-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Петр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I</a:t>
            </a:r>
          </a:p>
          <a:p>
            <a:pPr algn="ctr">
              <a:lnSpc>
                <a:spcPts val="3553"/>
              </a:lnSpc>
              <a:spcBef>
                <a:spcPct val="0"/>
              </a:spcBef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реверс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-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Россия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образе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женщины</a:t>
            </a:r>
            <a:endParaRPr lang="en-US" sz="3450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004025" y="355464"/>
            <a:ext cx="4856493" cy="117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/>
              </a:rPr>
              <a:t>18 </a:t>
            </a:r>
            <a:r>
              <a:rPr lang="en-US" sz="7493" dirty="0" err="1">
                <a:solidFill>
                  <a:srgbClr val="000000"/>
                </a:solidFill>
                <a:latin typeface="Comica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543468" y="4860996"/>
            <a:ext cx="245593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8"/>
              </a:lnSpc>
              <a:spcBef>
                <a:spcPct val="0"/>
              </a:spcBef>
            </a:pPr>
            <a:r>
              <a:rPr lang="en-US" sz="1804" dirty="0" err="1">
                <a:solidFill>
                  <a:srgbClr val="000000"/>
                </a:solidFill>
                <a:latin typeface="Comica" panose="020B0604020202020204" charset="-52"/>
              </a:rPr>
              <a:t>лицевая</a:t>
            </a:r>
            <a:r>
              <a:rPr lang="en-US" sz="180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1804" dirty="0" err="1">
                <a:solidFill>
                  <a:srgbClr val="000000"/>
                </a:solidFill>
                <a:latin typeface="Comica" panose="020B0604020202020204" charset="-52"/>
              </a:rPr>
              <a:t>сторона</a:t>
            </a:r>
            <a:endParaRPr lang="en-US" sz="1804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173977" y="2393053"/>
            <a:ext cx="287626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8"/>
              </a:lnSpc>
              <a:spcBef>
                <a:spcPct val="0"/>
              </a:spcBef>
            </a:pPr>
            <a:r>
              <a:rPr lang="en-US" sz="1804" dirty="0" err="1">
                <a:solidFill>
                  <a:srgbClr val="000000"/>
                </a:solidFill>
                <a:latin typeface="Comica" panose="020B0604020202020204" charset="-52"/>
              </a:rPr>
              <a:t>оборотная</a:t>
            </a:r>
            <a:r>
              <a:rPr lang="en-US" sz="1804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1804" dirty="0" err="1">
                <a:solidFill>
                  <a:srgbClr val="000000"/>
                </a:solidFill>
                <a:latin typeface="Comica" panose="020B0604020202020204" charset="-52"/>
              </a:rPr>
              <a:t>сторона</a:t>
            </a:r>
            <a:endParaRPr lang="en-US" sz="1804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5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67BCFDAA-5113-4124-9662-9C370A0D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164441" y="1292806"/>
            <a:ext cx="2965917" cy="3377303"/>
          </a:xfrm>
          <a:custGeom>
            <a:avLst/>
            <a:gdLst/>
            <a:ahLst/>
            <a:cxnLst/>
            <a:rect l="l" t="t" r="r" b="b"/>
            <a:pathLst>
              <a:path w="2965917" h="3377303">
                <a:moveTo>
                  <a:pt x="0" y="0"/>
                </a:moveTo>
                <a:lnTo>
                  <a:pt x="2965917" y="0"/>
                </a:lnTo>
                <a:lnTo>
                  <a:pt x="2965917" y="3377303"/>
                </a:lnTo>
                <a:lnTo>
                  <a:pt x="0" y="33773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750" b="-59004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75289" y="2098716"/>
            <a:ext cx="11668179" cy="2368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Раскольников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—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бывший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студент-юрист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из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Санкт-Петербурга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из-за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нехватки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средств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вынужденный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оставить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учёбу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университете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Живёт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крайне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бедно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.</a:t>
            </a:r>
          </a:p>
          <a:p>
            <a:pPr>
              <a:lnSpc>
                <a:spcPts val="3028"/>
              </a:lnSpc>
            </a:pP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  <a:spcBef>
                <a:spcPct val="0"/>
              </a:spcBef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Герой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какого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произведения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описан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выше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51836" y="8258770"/>
            <a:ext cx="967376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r>
              <a:rPr lang="ru-RU" sz="3450" dirty="0">
                <a:solidFill>
                  <a:srgbClr val="000000"/>
                </a:solidFill>
                <a:latin typeface="Comica" panose="020B0604020202020204" charset="-52"/>
              </a:rPr>
              <a:t>Р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оман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«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Преступление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и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наказание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»</a:t>
            </a:r>
          </a:p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Фёдор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Михайлович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Достоевский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56400" y="355464"/>
            <a:ext cx="4856493" cy="117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/>
              </a:rPr>
              <a:t>19 </a:t>
            </a:r>
            <a:r>
              <a:rPr lang="en-US" sz="7493" dirty="0" err="1">
                <a:solidFill>
                  <a:srgbClr val="000000"/>
                </a:solidFill>
                <a:latin typeface="Comica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047437" y="1168018"/>
            <a:ext cx="3082921" cy="4473665"/>
          </a:xfrm>
          <a:custGeom>
            <a:avLst/>
            <a:gdLst/>
            <a:ahLst/>
            <a:cxnLst/>
            <a:rect l="l" t="t" r="r" b="b"/>
            <a:pathLst>
              <a:path w="3082921" h="4473665">
                <a:moveTo>
                  <a:pt x="0" y="0"/>
                </a:moveTo>
                <a:lnTo>
                  <a:pt x="3082921" y="0"/>
                </a:lnTo>
                <a:lnTo>
                  <a:pt x="3082921" y="4473665"/>
                </a:lnTo>
                <a:lnTo>
                  <a:pt x="0" y="44736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95" r="-995"/>
            </a:stretch>
          </a:blipFill>
        </p:spPr>
      </p:sp>
      <p:pic>
        <p:nvPicPr>
          <p:cNvPr id="13" name="Picture 6" descr="Стрелки PNG Transparent Backgrounds Images | PNG Arts">
            <a:hlinkClick r:id="rId6" action="ppaction://hlinksldjump"/>
            <a:extLst>
              <a:ext uri="{FF2B5EF4-FFF2-40B4-BE49-F238E27FC236}">
                <a16:creationId xmlns:a16="http://schemas.microsoft.com/office/drawing/2014/main" xmlns="" id="{C8E8D702-9FC2-4794-A619-0252E7C11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7538349" y="1292806"/>
            <a:ext cx="3711645" cy="654599"/>
          </a:xfrm>
          <a:custGeom>
            <a:avLst/>
            <a:gdLst/>
            <a:ahLst/>
            <a:cxnLst/>
            <a:rect l="l" t="t" r="r" b="b"/>
            <a:pathLst>
              <a:path w="3711645" h="654599">
                <a:moveTo>
                  <a:pt x="0" y="0"/>
                </a:moveTo>
                <a:lnTo>
                  <a:pt x="3711645" y="0"/>
                </a:lnTo>
                <a:lnTo>
                  <a:pt x="3711645" y="654599"/>
                </a:lnTo>
                <a:lnTo>
                  <a:pt x="0" y="6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509486" y="806673"/>
            <a:ext cx="3672540" cy="4590675"/>
          </a:xfrm>
          <a:custGeom>
            <a:avLst/>
            <a:gdLst/>
            <a:ahLst/>
            <a:cxnLst/>
            <a:rect l="l" t="t" r="r" b="b"/>
            <a:pathLst>
              <a:path w="3672540" h="4590675">
                <a:moveTo>
                  <a:pt x="0" y="0"/>
                </a:moveTo>
                <a:lnTo>
                  <a:pt x="3672540" y="0"/>
                </a:lnTo>
                <a:lnTo>
                  <a:pt x="3672540" y="4590675"/>
                </a:lnTo>
                <a:lnTo>
                  <a:pt x="0" y="4590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515976"/>
            <a:ext cx="11668179" cy="198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Если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в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день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экзамена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первым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пути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встретится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морской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офицер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или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беременная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женщина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то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примете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студентов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,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что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их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будет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ждать</a:t>
            </a:r>
            <a:endParaRPr lang="en-US" sz="2940" dirty="0">
              <a:solidFill>
                <a:srgbClr val="000000"/>
              </a:solidFill>
              <a:latin typeface="Comica" panose="020B0604020202020204" charset="-52"/>
            </a:endParaRPr>
          </a:p>
          <a:p>
            <a:pPr>
              <a:lnSpc>
                <a:spcPts val="3028"/>
              </a:lnSpc>
            </a:pP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на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2940" dirty="0" err="1">
                <a:solidFill>
                  <a:srgbClr val="000000"/>
                </a:solidFill>
                <a:latin typeface="Comica" panose="020B0604020202020204" charset="-52"/>
              </a:rPr>
              <a:t>экзамене</a:t>
            </a:r>
            <a:r>
              <a:rPr lang="en-US" sz="2940" dirty="0">
                <a:solidFill>
                  <a:srgbClr val="000000"/>
                </a:solidFill>
                <a:latin typeface="Comica" panose="020B0604020202020204" charset="-52"/>
              </a:rPr>
              <a:t>?</a:t>
            </a:r>
          </a:p>
          <a:p>
            <a:pPr>
              <a:lnSpc>
                <a:spcPts val="3028"/>
              </a:lnSpc>
              <a:spcBef>
                <a:spcPct val="0"/>
              </a:spcBef>
            </a:pPr>
            <a:endParaRPr lang="en-US" sz="2940" dirty="0">
              <a:solidFill>
                <a:srgbClr val="000000"/>
              </a:solidFill>
              <a:latin typeface="Comic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45105" y="8496300"/>
            <a:ext cx="409813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</a:pP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их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ждёт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  <a:r>
              <a:rPr lang="en-US" sz="3450" dirty="0" err="1">
                <a:solidFill>
                  <a:srgbClr val="000000"/>
                </a:solidFill>
                <a:latin typeface="Comica" panose="020B0604020202020204" charset="-52"/>
              </a:rPr>
              <a:t>удача</a:t>
            </a:r>
            <a:r>
              <a:rPr lang="en-US" sz="3450" dirty="0">
                <a:solidFill>
                  <a:srgbClr val="000000"/>
                </a:solidFill>
                <a:latin typeface="Comica" panose="020B0604020202020204" charset="-52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5395" y="355464"/>
            <a:ext cx="5273753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493" dirty="0">
                <a:solidFill>
                  <a:srgbClr val="000000"/>
                </a:solidFill>
                <a:latin typeface="Comica" panose="020B0604020202020204" charset="-52"/>
              </a:rPr>
              <a:t>20 </a:t>
            </a:r>
            <a:r>
              <a:rPr lang="en-US" sz="7493" dirty="0" err="1">
                <a:solidFill>
                  <a:srgbClr val="000000"/>
                </a:solidFill>
                <a:latin typeface="Comica" panose="020B0604020202020204" charset="-52"/>
              </a:rPr>
              <a:t>билет</a:t>
            </a:r>
            <a:endParaRPr lang="en-US" sz="7493" dirty="0">
              <a:solidFill>
                <a:srgbClr val="000000"/>
              </a:solidFill>
              <a:latin typeface="Comica" panose="020B0604020202020204" charset="-52"/>
            </a:endParaRPr>
          </a:p>
        </p:txBody>
      </p:sp>
      <p:pic>
        <p:nvPicPr>
          <p:cNvPr id="11" name="Picture 6" descr="Стрелки PNG Transparent Backgrounds Images | PNG Arts">
            <a:hlinkClick r:id="rId5" action="ppaction://hlinksldjump"/>
            <a:extLst>
              <a:ext uri="{FF2B5EF4-FFF2-40B4-BE49-F238E27FC236}">
                <a16:creationId xmlns:a16="http://schemas.microsoft.com/office/drawing/2014/main" xmlns="" id="{150D5892-888E-445E-94AA-587D89DA5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83116"/>
            <a:ext cx="914400" cy="90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День студента">
      <a:majorFont>
        <a:latin typeface="Comica"/>
        <a:ea typeface=""/>
        <a:cs typeface=""/>
      </a:majorFont>
      <a:minorFont>
        <a:latin typeface="Com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914</Words>
  <Application>Microsoft Office PowerPoint</Application>
  <PresentationFormat>Произвольный</PresentationFormat>
  <Paragraphs>197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Comica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студента</dc:title>
  <dc:creator>Татьяна Ростовская</dc:creator>
  <cp:lastModifiedBy>Татьяна Ростовская</cp:lastModifiedBy>
  <cp:revision>12</cp:revision>
  <dcterms:created xsi:type="dcterms:W3CDTF">2006-08-16T00:00:00Z</dcterms:created>
  <dcterms:modified xsi:type="dcterms:W3CDTF">2024-01-11T12:55:34Z</dcterms:modified>
  <dc:identifier>DAF5Zn4hPdM</dc:identifier>
</cp:coreProperties>
</file>